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73" r:id="rId1"/>
    <p:sldMasterId id="2147483682" r:id="rId2"/>
    <p:sldMasterId id="2147483686" r:id="rId3"/>
  </p:sldMasterIdLst>
  <p:notesMasterIdLst>
    <p:notesMasterId r:id="rId26"/>
  </p:notesMasterIdLst>
  <p:handoutMasterIdLst>
    <p:handoutMasterId r:id="rId27"/>
  </p:handoutMasterIdLst>
  <p:sldIdLst>
    <p:sldId id="466" r:id="rId4"/>
    <p:sldId id="616" r:id="rId5"/>
    <p:sldId id="645" r:id="rId6"/>
    <p:sldId id="648" r:id="rId7"/>
    <p:sldId id="670" r:id="rId8"/>
    <p:sldId id="672" r:id="rId9"/>
    <p:sldId id="683" r:id="rId10"/>
    <p:sldId id="650" r:id="rId11"/>
    <p:sldId id="651" r:id="rId12"/>
    <p:sldId id="661" r:id="rId13"/>
    <p:sldId id="649" r:id="rId14"/>
    <p:sldId id="567" r:id="rId15"/>
    <p:sldId id="631" r:id="rId16"/>
    <p:sldId id="416" r:id="rId17"/>
    <p:sldId id="410" r:id="rId18"/>
    <p:sldId id="412" r:id="rId19"/>
    <p:sldId id="474" r:id="rId20"/>
    <p:sldId id="360" r:id="rId21"/>
    <p:sldId id="358" r:id="rId22"/>
    <p:sldId id="278" r:id="rId23"/>
    <p:sldId id="257" r:id="rId24"/>
    <p:sldId id="469" r:id="rId25"/>
  </p:sldIdLst>
  <p:sldSz cx="9144000" cy="6858000" type="screen4x3"/>
  <p:notesSz cx="9309100" cy="7053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173"/>
    <a:srgbClr val="3333FF"/>
    <a:srgbClr val="003300"/>
    <a:srgbClr val="E7DCD7"/>
    <a:srgbClr val="CCCC00"/>
    <a:srgbClr val="F47F42"/>
    <a:srgbClr val="F6DD98"/>
    <a:srgbClr val="FBF0D1"/>
    <a:srgbClr val="FDCFEE"/>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67" autoAdjust="0"/>
  </p:normalViewPr>
  <p:slideViewPr>
    <p:cSldViewPr snapToGrid="0">
      <p:cViewPr varScale="1">
        <p:scale>
          <a:sx n="75" d="100"/>
          <a:sy n="75" d="100"/>
        </p:scale>
        <p:origin x="1362" y="54"/>
      </p:cViewPr>
      <p:guideLst/>
    </p:cSldViewPr>
  </p:slideViewPr>
  <p:notesTextViewPr>
    <p:cViewPr>
      <p:scale>
        <a:sx n="1" d="1"/>
        <a:sy n="1" d="1"/>
      </p:scale>
      <p:origin x="0" y="0"/>
    </p:cViewPr>
  </p:notesTextViewPr>
  <p:notesViewPr>
    <p:cSldViewPr snapToGrid="0">
      <p:cViewPr varScale="1">
        <p:scale>
          <a:sx n="62" d="100"/>
          <a:sy n="62" d="100"/>
        </p:scale>
        <p:origin x="198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3888"/>
          </a:xfrm>
          <a:prstGeom prst="rect">
            <a:avLst/>
          </a:prstGeom>
        </p:spPr>
        <p:txBody>
          <a:bodyPr vert="horz" lIns="93491" tIns="46746" rIns="93491" bIns="46746" rtlCol="0"/>
          <a:lstStyle>
            <a:lvl1pPr algn="l">
              <a:defRPr sz="1300"/>
            </a:lvl1pPr>
          </a:lstStyle>
          <a:p>
            <a:endParaRPr lang="en-US"/>
          </a:p>
        </p:txBody>
      </p:sp>
      <p:sp>
        <p:nvSpPr>
          <p:cNvPr id="3" name="Date Placeholder 2"/>
          <p:cNvSpPr>
            <a:spLocks noGrp="1"/>
          </p:cNvSpPr>
          <p:nvPr>
            <p:ph type="dt" sz="quarter" idx="1"/>
          </p:nvPr>
        </p:nvSpPr>
        <p:spPr>
          <a:xfrm>
            <a:off x="5273002" y="0"/>
            <a:ext cx="4033943" cy="353888"/>
          </a:xfrm>
          <a:prstGeom prst="rect">
            <a:avLst/>
          </a:prstGeom>
        </p:spPr>
        <p:txBody>
          <a:bodyPr vert="horz" lIns="93491" tIns="46746" rIns="93491" bIns="46746" rtlCol="0"/>
          <a:lstStyle>
            <a:lvl1pPr algn="r">
              <a:defRPr sz="1300"/>
            </a:lvl1pPr>
          </a:lstStyle>
          <a:p>
            <a:fld id="{DB5785BD-27F7-4C5F-A216-1B2C4B270304}" type="datetimeFigureOut">
              <a:rPr lang="en-US" smtClean="0"/>
              <a:t>5/24/2018</a:t>
            </a:fld>
            <a:endParaRPr lang="en-US"/>
          </a:p>
        </p:txBody>
      </p:sp>
      <p:sp>
        <p:nvSpPr>
          <p:cNvPr id="4" name="Footer Placeholder 3"/>
          <p:cNvSpPr>
            <a:spLocks noGrp="1"/>
          </p:cNvSpPr>
          <p:nvPr>
            <p:ph type="ftr" sz="quarter" idx="2"/>
          </p:nvPr>
        </p:nvSpPr>
        <p:spPr>
          <a:xfrm>
            <a:off x="0" y="6699377"/>
            <a:ext cx="4033943" cy="353887"/>
          </a:xfrm>
          <a:prstGeom prst="rect">
            <a:avLst/>
          </a:prstGeom>
        </p:spPr>
        <p:txBody>
          <a:bodyPr vert="horz" lIns="93491" tIns="46746" rIns="93491" bIns="46746" rtlCol="0" anchor="b"/>
          <a:lstStyle>
            <a:lvl1pPr algn="l">
              <a:defRPr sz="1300"/>
            </a:lvl1pPr>
          </a:lstStyle>
          <a:p>
            <a:endParaRPr lang="en-US"/>
          </a:p>
        </p:txBody>
      </p:sp>
      <p:sp>
        <p:nvSpPr>
          <p:cNvPr id="5" name="Slide Number Placeholder 4"/>
          <p:cNvSpPr>
            <a:spLocks noGrp="1"/>
          </p:cNvSpPr>
          <p:nvPr>
            <p:ph type="sldNum" sz="quarter" idx="3"/>
          </p:nvPr>
        </p:nvSpPr>
        <p:spPr>
          <a:xfrm>
            <a:off x="5273002" y="6699377"/>
            <a:ext cx="4033943" cy="353887"/>
          </a:xfrm>
          <a:prstGeom prst="rect">
            <a:avLst/>
          </a:prstGeom>
        </p:spPr>
        <p:txBody>
          <a:bodyPr vert="horz" lIns="93491" tIns="46746" rIns="93491" bIns="46746" rtlCol="0" anchor="b"/>
          <a:lstStyle>
            <a:lvl1pPr algn="r">
              <a:defRPr sz="1300"/>
            </a:lvl1pPr>
          </a:lstStyle>
          <a:p>
            <a:fld id="{19FCB7AD-FDDC-4121-A435-A975D776D4B7}" type="slidenum">
              <a:rPr lang="en-US" smtClean="0"/>
              <a:t>‹#›</a:t>
            </a:fld>
            <a:endParaRPr lang="en-US"/>
          </a:p>
        </p:txBody>
      </p:sp>
    </p:spTree>
    <p:extLst>
      <p:ext uri="{BB962C8B-B14F-4D97-AF65-F5344CB8AC3E}">
        <p14:creationId xmlns:p14="http://schemas.microsoft.com/office/powerpoint/2010/main" val="2236098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3888"/>
          </a:xfrm>
          <a:prstGeom prst="rect">
            <a:avLst/>
          </a:prstGeom>
        </p:spPr>
        <p:txBody>
          <a:bodyPr vert="horz" lIns="93491" tIns="46746" rIns="93491" bIns="46746" rtlCol="0"/>
          <a:lstStyle>
            <a:lvl1pPr algn="l">
              <a:defRPr sz="1300"/>
            </a:lvl1pPr>
          </a:lstStyle>
          <a:p>
            <a:endParaRPr lang="en-US"/>
          </a:p>
        </p:txBody>
      </p:sp>
      <p:sp>
        <p:nvSpPr>
          <p:cNvPr id="3" name="Date Placeholder 2"/>
          <p:cNvSpPr>
            <a:spLocks noGrp="1"/>
          </p:cNvSpPr>
          <p:nvPr>
            <p:ph type="dt" idx="1"/>
          </p:nvPr>
        </p:nvSpPr>
        <p:spPr>
          <a:xfrm>
            <a:off x="5273002" y="0"/>
            <a:ext cx="4033943" cy="353888"/>
          </a:xfrm>
          <a:prstGeom prst="rect">
            <a:avLst/>
          </a:prstGeom>
        </p:spPr>
        <p:txBody>
          <a:bodyPr vert="horz" lIns="93491" tIns="46746" rIns="93491" bIns="46746" rtlCol="0"/>
          <a:lstStyle>
            <a:lvl1pPr algn="r">
              <a:defRPr sz="1300"/>
            </a:lvl1pPr>
          </a:lstStyle>
          <a:p>
            <a:fld id="{D8389B9F-236A-4309-9CD7-E57A35CB7F26}" type="datetimeFigureOut">
              <a:rPr lang="en-US" smtClean="0"/>
              <a:t>5/24/2018</a:t>
            </a:fld>
            <a:endParaRPr lang="en-US"/>
          </a:p>
        </p:txBody>
      </p:sp>
      <p:sp>
        <p:nvSpPr>
          <p:cNvPr id="4" name="Slide Image Placeholder 3"/>
          <p:cNvSpPr>
            <a:spLocks noGrp="1" noRot="1" noChangeAspect="1"/>
          </p:cNvSpPr>
          <p:nvPr>
            <p:ph type="sldImg" idx="2"/>
          </p:nvPr>
        </p:nvSpPr>
        <p:spPr>
          <a:xfrm>
            <a:off x="3067050" y="881063"/>
            <a:ext cx="3175000" cy="2381250"/>
          </a:xfrm>
          <a:prstGeom prst="rect">
            <a:avLst/>
          </a:prstGeom>
          <a:noFill/>
          <a:ln w="12700">
            <a:solidFill>
              <a:prstClr val="black"/>
            </a:solidFill>
          </a:ln>
        </p:spPr>
        <p:txBody>
          <a:bodyPr vert="horz" lIns="93491" tIns="46746" rIns="93491" bIns="46746" rtlCol="0" anchor="ctr"/>
          <a:lstStyle/>
          <a:p>
            <a:endParaRPr lang="en-US"/>
          </a:p>
        </p:txBody>
      </p:sp>
      <p:sp>
        <p:nvSpPr>
          <p:cNvPr id="5" name="Notes Placeholder 4"/>
          <p:cNvSpPr>
            <a:spLocks noGrp="1"/>
          </p:cNvSpPr>
          <p:nvPr>
            <p:ph type="body" sz="quarter" idx="3"/>
          </p:nvPr>
        </p:nvSpPr>
        <p:spPr>
          <a:xfrm>
            <a:off x="930910" y="3394383"/>
            <a:ext cx="7447280" cy="2777222"/>
          </a:xfrm>
          <a:prstGeom prst="rect">
            <a:avLst/>
          </a:prstGeom>
        </p:spPr>
        <p:txBody>
          <a:bodyPr vert="horz" lIns="93491" tIns="46746" rIns="93491" bIns="467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99377"/>
            <a:ext cx="4033943" cy="353887"/>
          </a:xfrm>
          <a:prstGeom prst="rect">
            <a:avLst/>
          </a:prstGeom>
        </p:spPr>
        <p:txBody>
          <a:bodyPr vert="horz" lIns="93491" tIns="46746" rIns="93491" bIns="46746" rtlCol="0" anchor="b"/>
          <a:lstStyle>
            <a:lvl1pPr algn="l">
              <a:defRPr sz="1300"/>
            </a:lvl1pPr>
          </a:lstStyle>
          <a:p>
            <a:endParaRPr lang="en-US"/>
          </a:p>
        </p:txBody>
      </p:sp>
      <p:sp>
        <p:nvSpPr>
          <p:cNvPr id="7" name="Slide Number Placeholder 6"/>
          <p:cNvSpPr>
            <a:spLocks noGrp="1"/>
          </p:cNvSpPr>
          <p:nvPr>
            <p:ph type="sldNum" sz="quarter" idx="5"/>
          </p:nvPr>
        </p:nvSpPr>
        <p:spPr>
          <a:xfrm>
            <a:off x="5273002" y="6699377"/>
            <a:ext cx="4033943" cy="353887"/>
          </a:xfrm>
          <a:prstGeom prst="rect">
            <a:avLst/>
          </a:prstGeom>
        </p:spPr>
        <p:txBody>
          <a:bodyPr vert="horz" lIns="93491" tIns="46746" rIns="93491" bIns="46746" rtlCol="0" anchor="b"/>
          <a:lstStyle>
            <a:lvl1pPr algn="r">
              <a:defRPr sz="1300"/>
            </a:lvl1pPr>
          </a:lstStyle>
          <a:p>
            <a:fld id="{9AA02A33-DE06-4DA9-AC0D-34A1B8023A3C}" type="slidenum">
              <a:rPr lang="en-US" smtClean="0"/>
              <a:t>‹#›</a:t>
            </a:fld>
            <a:endParaRPr lang="en-US"/>
          </a:p>
        </p:txBody>
      </p:sp>
    </p:spTree>
    <p:extLst>
      <p:ext uri="{BB962C8B-B14F-4D97-AF65-F5344CB8AC3E}">
        <p14:creationId xmlns:p14="http://schemas.microsoft.com/office/powerpoint/2010/main" val="253797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947B0-04BC-4E68-B929-4ACEF28DB26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2006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1828800"/>
          </a:xfrm>
          <a:prstGeom prst="rect">
            <a:avLst/>
          </a:prstGeom>
          <a:solidFill>
            <a:srgbClr val="B3B6C6"/>
          </a:solidFill>
          <a:ln w="9525">
            <a:noFill/>
            <a:miter lim="800000"/>
            <a:headEnd/>
            <a:tailEnd/>
          </a:ln>
          <a:effectLst/>
        </p:spPr>
        <p:txBody>
          <a:bodyPr wrap="none" anchor="ctr"/>
          <a:lstStyle/>
          <a:p>
            <a:pPr fontAlgn="base">
              <a:spcBef>
                <a:spcPct val="0"/>
              </a:spcBef>
              <a:spcAft>
                <a:spcPct val="0"/>
              </a:spcAft>
            </a:pPr>
            <a:endParaRPr lang="en-US" dirty="0">
              <a:solidFill>
                <a:srgbClr val="000000"/>
              </a:solidFill>
            </a:endParaRPr>
          </a:p>
        </p:txBody>
      </p:sp>
      <p:sp>
        <p:nvSpPr>
          <p:cNvPr id="294916" name="Rectangle 4"/>
          <p:cNvSpPr>
            <a:spLocks noGrp="1" noChangeArrowheads="1"/>
          </p:cNvSpPr>
          <p:nvPr>
            <p:ph type="ctrTitle"/>
          </p:nvPr>
        </p:nvSpPr>
        <p:spPr>
          <a:xfrm>
            <a:off x="533400" y="2514600"/>
            <a:ext cx="6629400" cy="1066800"/>
          </a:xfrm>
        </p:spPr>
        <p:txBody>
          <a:bodyPr anchor="b"/>
          <a:lstStyle>
            <a:lvl1pPr>
              <a:defRPr sz="5400">
                <a:solidFill>
                  <a:schemeClr val="tx1"/>
                </a:solidFill>
                <a:latin typeface="Cordia New" panose="020B0304020202020204" pitchFamily="34" charset="-34"/>
                <a:cs typeface="Cordia New" panose="020B0304020202020204" pitchFamily="34" charset="-34"/>
              </a:defRPr>
            </a:lvl1pPr>
          </a:lstStyle>
          <a:p>
            <a:r>
              <a:rPr lang="en-US" dirty="0"/>
              <a:t>Click to edit Master title style</a:t>
            </a:r>
          </a:p>
        </p:txBody>
      </p:sp>
      <p:sp>
        <p:nvSpPr>
          <p:cNvPr id="294917" name="Rectangle 5"/>
          <p:cNvSpPr>
            <a:spLocks noGrp="1" noChangeArrowheads="1"/>
          </p:cNvSpPr>
          <p:nvPr>
            <p:ph type="subTitle" idx="1"/>
          </p:nvPr>
        </p:nvSpPr>
        <p:spPr>
          <a:xfrm>
            <a:off x="533400" y="3733800"/>
            <a:ext cx="6248400" cy="1752600"/>
          </a:xfrm>
        </p:spPr>
        <p:txBody>
          <a:bodyPr/>
          <a:lstStyle>
            <a:lvl1pPr marL="0" indent="0">
              <a:buFont typeface="Times" charset="0"/>
              <a:buNone/>
              <a:defRPr sz="3200">
                <a:latin typeface="Cordia New" panose="020B0304020202020204" pitchFamily="34" charset="-34"/>
                <a:cs typeface="Cordia New" panose="020B0304020202020204" pitchFamily="34" charset="-34"/>
              </a:defRPr>
            </a:lvl1pPr>
          </a:lstStyle>
          <a:p>
            <a:r>
              <a:rPr lang="en-US"/>
              <a:t>Click to edit Master subtitle style</a:t>
            </a:r>
          </a:p>
        </p:txBody>
      </p:sp>
      <p:sp>
        <p:nvSpPr>
          <p:cNvPr id="294918" name="Text Box 6"/>
          <p:cNvSpPr txBox="1">
            <a:spLocks noChangeArrowheads="1"/>
          </p:cNvSpPr>
          <p:nvPr/>
        </p:nvSpPr>
        <p:spPr bwMode="auto">
          <a:xfrm>
            <a:off x="212737" y="3489329"/>
            <a:ext cx="184731" cy="46166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2400" dirty="0">
              <a:solidFill>
                <a:srgbClr val="000000"/>
              </a:solidFill>
              <a:latin typeface="Times" charset="0"/>
            </a:endParaRPr>
          </a:p>
        </p:txBody>
      </p:sp>
      <p:sp>
        <p:nvSpPr>
          <p:cNvPr id="2" name="Rectangle 1"/>
          <p:cNvSpPr/>
          <p:nvPr userDrawn="1"/>
        </p:nvSpPr>
        <p:spPr>
          <a:xfrm>
            <a:off x="-13064" y="6095999"/>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7" name="text 1"/>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60000"/>
                    <a:lumOff val="40000"/>
                  </a:schemeClr>
                </a:solidFill>
                <a:latin typeface="Arial"/>
                <a:cs typeface="Arial"/>
              </a:rPr>
              <a:t>©  201</a:t>
            </a:r>
            <a:r>
              <a:rPr lang="en-US" sz="700" spc="10" dirty="0">
                <a:solidFill>
                  <a:schemeClr val="bg2">
                    <a:lumMod val="60000"/>
                    <a:lumOff val="40000"/>
                  </a:schemeClr>
                </a:solidFill>
                <a:latin typeface="Arial"/>
                <a:cs typeface="Arial"/>
              </a:rPr>
              <a:t>8</a:t>
            </a:r>
            <a:r>
              <a:rPr sz="700" spc="10" dirty="0">
                <a:solidFill>
                  <a:schemeClr val="bg2">
                    <a:lumMod val="60000"/>
                    <a:lumOff val="40000"/>
                  </a:schemeClr>
                </a:solidFill>
                <a:latin typeface="Arial"/>
                <a:cs typeface="Arial"/>
              </a:rPr>
              <a:t>  INGIOS  GEOTECHNICS,  INC.</a:t>
            </a:r>
            <a:endParaRPr sz="700" dirty="0">
              <a:solidFill>
                <a:schemeClr val="bg2">
                  <a:lumMod val="60000"/>
                  <a:lumOff val="40000"/>
                </a:schemeClr>
              </a:solidFill>
              <a:latin typeface="Arial"/>
              <a:cs typeface="Arial"/>
            </a:endParaRPr>
          </a:p>
        </p:txBody>
      </p:sp>
    </p:spTree>
    <p:extLst>
      <p:ext uri="{BB962C8B-B14F-4D97-AF65-F5344CB8AC3E}">
        <p14:creationId xmlns:p14="http://schemas.microsoft.com/office/powerpoint/2010/main" val="550655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1"/>
                </a:solidFill>
                <a:latin typeface="+mn-lt"/>
                <a:cs typeface="Cordia New" panose="020B0304020202020204" pitchFamily="34" charset="-34"/>
              </a:defRPr>
            </a:lvl1pPr>
          </a:lstStyle>
          <a:p>
            <a:r>
              <a:rPr lang="en-US" dirty="0"/>
              <a:t>Click to edit Master title style</a:t>
            </a:r>
          </a:p>
        </p:txBody>
      </p:sp>
      <p:sp>
        <p:nvSpPr>
          <p:cNvPr id="3" name="Rectangle 2"/>
          <p:cNvSpPr/>
          <p:nvPr userDrawn="1"/>
        </p:nvSpPr>
        <p:spPr>
          <a:xfrm>
            <a:off x="-13064" y="6095999"/>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6126169"/>
            <a:ext cx="1533893" cy="733201"/>
          </a:xfrm>
          <a:prstGeom prst="rect">
            <a:avLst/>
          </a:prstGeom>
        </p:spPr>
      </p:pic>
      <p:sp>
        <p:nvSpPr>
          <p:cNvPr id="6" name="text 1">
            <a:extLst>
              <a:ext uri="{FF2B5EF4-FFF2-40B4-BE49-F238E27FC236}">
                <a16:creationId xmlns:a16="http://schemas.microsoft.com/office/drawing/2014/main" id="{402169AC-6C7E-45C4-AA57-D017AA9FCD75}"/>
              </a:ext>
            </a:extLst>
          </p:cNvPr>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60000"/>
                    <a:lumOff val="40000"/>
                  </a:schemeClr>
                </a:solidFill>
                <a:latin typeface="Arial"/>
                <a:cs typeface="Arial"/>
              </a:rPr>
              <a:t>©  201</a:t>
            </a:r>
            <a:r>
              <a:rPr lang="en-US" sz="700" spc="10" dirty="0">
                <a:solidFill>
                  <a:schemeClr val="bg2">
                    <a:lumMod val="60000"/>
                    <a:lumOff val="40000"/>
                  </a:schemeClr>
                </a:solidFill>
                <a:latin typeface="Arial"/>
                <a:cs typeface="Arial"/>
              </a:rPr>
              <a:t>8</a:t>
            </a:r>
            <a:r>
              <a:rPr sz="700" spc="10" dirty="0">
                <a:solidFill>
                  <a:schemeClr val="bg2">
                    <a:lumMod val="60000"/>
                    <a:lumOff val="40000"/>
                  </a:schemeClr>
                </a:solidFill>
                <a:latin typeface="Arial"/>
                <a:cs typeface="Arial"/>
              </a:rPr>
              <a:t>  INGIOS  GEOTECHNICS,  INC.</a:t>
            </a:r>
            <a:endParaRPr sz="700" dirty="0">
              <a:solidFill>
                <a:schemeClr val="bg2">
                  <a:lumMod val="60000"/>
                  <a:lumOff val="40000"/>
                </a:schemeClr>
              </a:solidFill>
              <a:latin typeface="Arial"/>
              <a:cs typeface="Arial"/>
            </a:endParaRPr>
          </a:p>
        </p:txBody>
      </p:sp>
    </p:spTree>
    <p:extLst>
      <p:ext uri="{BB962C8B-B14F-4D97-AF65-F5344CB8AC3E}">
        <p14:creationId xmlns:p14="http://schemas.microsoft.com/office/powerpoint/2010/main" val="4201871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tx1"/>
                </a:solidFill>
                <a:latin typeface="+mn-lt"/>
                <a:cs typeface="Cordia New" panose="020B0304020202020204" pitchFamily="34" charset="-34"/>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3064" y="6095999"/>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6126169"/>
            <a:ext cx="1533893" cy="733201"/>
          </a:xfrm>
          <a:prstGeom prst="rect">
            <a:avLst/>
          </a:prstGeom>
        </p:spPr>
      </p:pic>
      <p:sp>
        <p:nvSpPr>
          <p:cNvPr id="6" name="text 1">
            <a:extLst>
              <a:ext uri="{FF2B5EF4-FFF2-40B4-BE49-F238E27FC236}">
                <a16:creationId xmlns:a16="http://schemas.microsoft.com/office/drawing/2014/main" id="{C006C062-B8A7-4516-ADD8-A87F01E08AD9}"/>
              </a:ext>
            </a:extLst>
          </p:cNvPr>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60000"/>
                    <a:lumOff val="40000"/>
                  </a:schemeClr>
                </a:solidFill>
                <a:latin typeface="Arial"/>
                <a:cs typeface="Arial"/>
              </a:rPr>
              <a:t>©  201</a:t>
            </a:r>
            <a:r>
              <a:rPr lang="en-US" sz="700" spc="10" dirty="0">
                <a:solidFill>
                  <a:schemeClr val="bg2">
                    <a:lumMod val="60000"/>
                    <a:lumOff val="40000"/>
                  </a:schemeClr>
                </a:solidFill>
                <a:latin typeface="Arial"/>
                <a:cs typeface="Arial"/>
              </a:rPr>
              <a:t>8</a:t>
            </a:r>
            <a:r>
              <a:rPr sz="700" spc="10" dirty="0">
                <a:solidFill>
                  <a:schemeClr val="bg2">
                    <a:lumMod val="60000"/>
                    <a:lumOff val="40000"/>
                  </a:schemeClr>
                </a:solidFill>
                <a:latin typeface="Arial"/>
                <a:cs typeface="Arial"/>
              </a:rPr>
              <a:t>  INGIOS  GEOTECHNICS,  INC.</a:t>
            </a:r>
            <a:endParaRPr sz="700" dirty="0">
              <a:solidFill>
                <a:schemeClr val="bg2">
                  <a:lumMod val="60000"/>
                  <a:lumOff val="40000"/>
                </a:schemeClr>
              </a:solidFill>
              <a:latin typeface="Arial"/>
              <a:cs typeface="Arial"/>
            </a:endParaRPr>
          </a:p>
        </p:txBody>
      </p:sp>
    </p:spTree>
    <p:extLst>
      <p:ext uri="{BB962C8B-B14F-4D97-AF65-F5344CB8AC3E}">
        <p14:creationId xmlns:p14="http://schemas.microsoft.com/office/powerpoint/2010/main" val="119481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06">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p:nvPr userDrawn="1"/>
        </p:nvSpPr>
        <p:spPr>
          <a:xfrm>
            <a:off x="-13063" y="6096000"/>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0560" rtl="0" eaLnBrk="1" fontAlgn="base" latinLnBrk="0" hangingPunct="1">
              <a:lnSpc>
                <a:spcPct val="100000"/>
              </a:lnSpc>
              <a:spcBef>
                <a:spcPct val="0"/>
              </a:spcBef>
              <a:spcAft>
                <a:spcPct val="0"/>
              </a:spcAft>
              <a:buClrTx/>
              <a:buSzTx/>
              <a:buFontTx/>
              <a:buNone/>
              <a:tabLst/>
              <a:defRPr/>
            </a:pPr>
            <a:endParaRPr kumimoji="0" lang="en-US" sz="2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1" y="6126170"/>
            <a:ext cx="1533893" cy="733201"/>
          </a:xfrm>
          <a:prstGeom prst="rect">
            <a:avLst/>
          </a:prstGeom>
        </p:spPr>
      </p:pic>
      <p:sp>
        <p:nvSpPr>
          <p:cNvPr id="5" name="text 1">
            <a:extLst>
              <a:ext uri="{FF2B5EF4-FFF2-40B4-BE49-F238E27FC236}">
                <a16:creationId xmlns:a16="http://schemas.microsoft.com/office/drawing/2014/main" id="{AFE8C3D9-EF03-44F5-BC64-82D58796F710}"/>
              </a:ext>
            </a:extLst>
          </p:cNvPr>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75000"/>
                  </a:schemeClr>
                </a:solidFill>
                <a:latin typeface="Arial"/>
                <a:cs typeface="Arial"/>
              </a:rPr>
              <a:t>©  201</a:t>
            </a:r>
            <a:r>
              <a:rPr lang="en-US" sz="700" spc="10" dirty="0">
                <a:solidFill>
                  <a:schemeClr val="bg2">
                    <a:lumMod val="75000"/>
                  </a:schemeClr>
                </a:solidFill>
                <a:latin typeface="Arial"/>
                <a:cs typeface="Arial"/>
              </a:rPr>
              <a:t>8</a:t>
            </a:r>
            <a:r>
              <a:rPr sz="700" spc="10" dirty="0">
                <a:solidFill>
                  <a:schemeClr val="bg2">
                    <a:lumMod val="75000"/>
                  </a:schemeClr>
                </a:solidFill>
                <a:latin typeface="Arial"/>
                <a:cs typeface="Arial"/>
              </a:rPr>
              <a:t>  INGIOS  GEOTECHNICS,  INC.</a:t>
            </a:r>
            <a:endParaRPr sz="700" dirty="0">
              <a:solidFill>
                <a:schemeClr val="bg2">
                  <a:lumMod val="75000"/>
                </a:schemeClr>
              </a:solidFill>
              <a:latin typeface="Arial"/>
              <a:cs typeface="Arial"/>
            </a:endParaRPr>
          </a:p>
        </p:txBody>
      </p:sp>
    </p:spTree>
    <p:extLst>
      <p:ext uri="{BB962C8B-B14F-4D97-AF65-F5344CB8AC3E}">
        <p14:creationId xmlns:p14="http://schemas.microsoft.com/office/powerpoint/2010/main" val="10844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tx1"/>
                </a:solidFill>
                <a:latin typeface="+mn-lt"/>
                <a:cs typeface="Cordia New" panose="020B0304020202020204" pitchFamily="34" charset="-34"/>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3064" y="6095999"/>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6126169"/>
            <a:ext cx="1533893" cy="733201"/>
          </a:xfrm>
          <a:prstGeom prst="rect">
            <a:avLst/>
          </a:prstGeom>
        </p:spPr>
      </p:pic>
      <p:sp>
        <p:nvSpPr>
          <p:cNvPr id="6" name="text 1">
            <a:extLst>
              <a:ext uri="{FF2B5EF4-FFF2-40B4-BE49-F238E27FC236}">
                <a16:creationId xmlns:a16="http://schemas.microsoft.com/office/drawing/2014/main" id="{173B32F4-B1D7-4038-8028-F66721C799BD}"/>
              </a:ext>
            </a:extLst>
          </p:cNvPr>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75000"/>
                  </a:schemeClr>
                </a:solidFill>
                <a:latin typeface="Arial"/>
                <a:cs typeface="Arial"/>
              </a:rPr>
              <a:t>©  201</a:t>
            </a:r>
            <a:r>
              <a:rPr lang="en-US" sz="700" spc="10" dirty="0">
                <a:solidFill>
                  <a:schemeClr val="bg2">
                    <a:lumMod val="75000"/>
                  </a:schemeClr>
                </a:solidFill>
                <a:latin typeface="Arial"/>
                <a:cs typeface="Arial"/>
              </a:rPr>
              <a:t>8</a:t>
            </a:r>
            <a:r>
              <a:rPr sz="700" spc="10" dirty="0">
                <a:solidFill>
                  <a:schemeClr val="bg2">
                    <a:lumMod val="75000"/>
                  </a:schemeClr>
                </a:solidFill>
                <a:latin typeface="Arial"/>
                <a:cs typeface="Arial"/>
              </a:rPr>
              <a:t>  INGIOS  GEOTECHNICS,  INC.</a:t>
            </a:r>
            <a:endParaRPr sz="700" dirty="0">
              <a:solidFill>
                <a:schemeClr val="bg2">
                  <a:lumMod val="75000"/>
                </a:schemeClr>
              </a:solidFill>
              <a:latin typeface="Arial"/>
              <a:cs typeface="Arial"/>
            </a:endParaRPr>
          </a:p>
        </p:txBody>
      </p:sp>
    </p:spTree>
    <p:extLst>
      <p:ext uri="{BB962C8B-B14F-4D97-AF65-F5344CB8AC3E}">
        <p14:creationId xmlns:p14="http://schemas.microsoft.com/office/powerpoint/2010/main" val="141340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1344324"/>
          </a:xfrm>
          <a:prstGeom prst="rect">
            <a:avLst/>
          </a:prstGeom>
          <a:solidFill>
            <a:srgbClr val="B3B6C6"/>
          </a:solidFill>
          <a:ln w="9525">
            <a:noFill/>
            <a:miter lim="800000"/>
            <a:headEnd/>
            <a:tailEnd/>
          </a:ln>
          <a:effectLst/>
        </p:spPr>
        <p:txBody>
          <a:bodyPr wrap="none" anchor="ctr"/>
          <a:lstStyle/>
          <a:p>
            <a:pPr marL="0" marR="0" lvl="0" indent="0" algn="l" defTabSz="788864" rtl="0" eaLnBrk="1" fontAlgn="base" latinLnBrk="0" hangingPunct="1">
              <a:lnSpc>
                <a:spcPct val="100000"/>
              </a:lnSpc>
              <a:spcBef>
                <a:spcPct val="0"/>
              </a:spcBef>
              <a:spcAft>
                <a:spcPct val="0"/>
              </a:spcAft>
              <a:buClrTx/>
              <a:buSzTx/>
              <a:buFontTx/>
              <a:buNone/>
              <a:tabLst/>
              <a:defRPr/>
            </a:pPr>
            <a:endParaRPr kumimoji="0" lang="en-US" sz="1553" b="0" i="0" u="none" strike="noStrike" kern="1200" cap="none" spc="0" normalizeH="0" baseline="0" noProof="0" dirty="0">
              <a:ln>
                <a:noFill/>
              </a:ln>
              <a:solidFill>
                <a:srgbClr val="000000"/>
              </a:solidFill>
              <a:effectLst/>
              <a:uLnTx/>
              <a:uFillTx/>
              <a:latin typeface="Arial"/>
              <a:ea typeface="+mn-ea"/>
              <a:cs typeface="+mn-cs"/>
            </a:endParaRPr>
          </a:p>
        </p:txBody>
      </p:sp>
      <p:sp>
        <p:nvSpPr>
          <p:cNvPr id="294916" name="Rectangle 4"/>
          <p:cNvSpPr>
            <a:spLocks noGrp="1" noChangeArrowheads="1"/>
          </p:cNvSpPr>
          <p:nvPr>
            <p:ph type="ctrTitle"/>
          </p:nvPr>
        </p:nvSpPr>
        <p:spPr>
          <a:xfrm>
            <a:off x="533400" y="2514600"/>
            <a:ext cx="6629400" cy="1066800"/>
          </a:xfrm>
        </p:spPr>
        <p:txBody>
          <a:bodyPr anchor="b"/>
          <a:lstStyle>
            <a:lvl1pPr>
              <a:defRPr sz="4659">
                <a:solidFill>
                  <a:schemeClr val="tx1"/>
                </a:solidFill>
                <a:latin typeface="Cordia New" panose="020B0304020202020204" pitchFamily="34" charset="-34"/>
                <a:cs typeface="Cordia New" panose="020B0304020202020204" pitchFamily="34" charset="-34"/>
              </a:defRPr>
            </a:lvl1pPr>
          </a:lstStyle>
          <a:p>
            <a:r>
              <a:rPr lang="en-US" dirty="0"/>
              <a:t>Click to edit Master title style</a:t>
            </a:r>
          </a:p>
        </p:txBody>
      </p:sp>
      <p:sp>
        <p:nvSpPr>
          <p:cNvPr id="294917" name="Rectangle 5"/>
          <p:cNvSpPr>
            <a:spLocks noGrp="1" noChangeArrowheads="1"/>
          </p:cNvSpPr>
          <p:nvPr>
            <p:ph type="subTitle" idx="1"/>
          </p:nvPr>
        </p:nvSpPr>
        <p:spPr>
          <a:xfrm>
            <a:off x="533400" y="3733800"/>
            <a:ext cx="6248400" cy="1752600"/>
          </a:xfrm>
        </p:spPr>
        <p:txBody>
          <a:bodyPr/>
          <a:lstStyle>
            <a:lvl1pPr marL="0" indent="0">
              <a:buFont typeface="Times" charset="0"/>
              <a:buNone/>
              <a:defRPr sz="2760">
                <a:latin typeface="Cordia New" panose="020B0304020202020204" pitchFamily="34" charset="-34"/>
                <a:cs typeface="Cordia New" panose="020B0304020202020204" pitchFamily="34" charset="-34"/>
              </a:defRPr>
            </a:lvl1pPr>
          </a:lstStyle>
          <a:p>
            <a:r>
              <a:rPr lang="en-US"/>
              <a:t>Click to edit Master subtitle style</a:t>
            </a:r>
          </a:p>
        </p:txBody>
      </p:sp>
      <p:sp>
        <p:nvSpPr>
          <p:cNvPr id="294918" name="Text Box 6"/>
          <p:cNvSpPr txBox="1">
            <a:spLocks noChangeArrowheads="1"/>
          </p:cNvSpPr>
          <p:nvPr/>
        </p:nvSpPr>
        <p:spPr bwMode="auto">
          <a:xfrm>
            <a:off x="212738" y="3489329"/>
            <a:ext cx="184731" cy="410882"/>
          </a:xfrm>
          <a:prstGeom prst="rect">
            <a:avLst/>
          </a:prstGeom>
          <a:noFill/>
          <a:ln w="9525">
            <a:noFill/>
            <a:miter lim="800000"/>
            <a:headEnd/>
            <a:tailEnd/>
          </a:ln>
          <a:effectLst/>
        </p:spPr>
        <p:txBody>
          <a:bodyPr wrap="none">
            <a:spAutoFit/>
          </a:bodyPr>
          <a:lstStyle/>
          <a:p>
            <a:pPr marL="0" marR="0" lvl="0" indent="0" algn="l" defTabSz="788864" rtl="0" eaLnBrk="0" fontAlgn="base" latinLnBrk="0" hangingPunct="0">
              <a:lnSpc>
                <a:spcPct val="100000"/>
              </a:lnSpc>
              <a:spcBef>
                <a:spcPct val="0"/>
              </a:spcBef>
              <a:spcAft>
                <a:spcPct val="0"/>
              </a:spcAft>
              <a:buClrTx/>
              <a:buSzTx/>
              <a:buFontTx/>
              <a:buNone/>
              <a:tabLst/>
              <a:defRPr/>
            </a:pPr>
            <a:endParaRPr kumimoji="0" lang="en-US" sz="207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userDrawn="1"/>
        </p:nvSpPr>
        <p:spPr>
          <a:xfrm>
            <a:off x="-13063" y="6096000"/>
            <a:ext cx="9157063" cy="783771"/>
          </a:xfrm>
          <a:prstGeom prst="rect">
            <a:avLst/>
          </a:prstGeom>
          <a:solidFill>
            <a:srgbClr val="385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88864" rtl="0" eaLnBrk="1" fontAlgn="base" latinLnBrk="0" hangingPunct="1">
              <a:lnSpc>
                <a:spcPct val="100000"/>
              </a:lnSpc>
              <a:spcBef>
                <a:spcPct val="0"/>
              </a:spcBef>
              <a:spcAft>
                <a:spcPct val="0"/>
              </a:spcAft>
              <a:buClrTx/>
              <a:buSzTx/>
              <a:buFontTx/>
              <a:buNone/>
              <a:tabLst/>
              <a:defRPr/>
            </a:pPr>
            <a:endParaRPr kumimoji="0" lang="en-US" sz="1553"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 1">
            <a:extLst>
              <a:ext uri="{FF2B5EF4-FFF2-40B4-BE49-F238E27FC236}">
                <a16:creationId xmlns:a16="http://schemas.microsoft.com/office/drawing/2014/main" id="{72235151-E474-4ECE-81F9-36E17ABF0E95}"/>
              </a:ext>
            </a:extLst>
          </p:cNvPr>
          <p:cNvSpPr txBox="1"/>
          <p:nvPr userDrawn="1"/>
        </p:nvSpPr>
        <p:spPr>
          <a:xfrm>
            <a:off x="3577789" y="6640830"/>
            <a:ext cx="1760022" cy="107722"/>
          </a:xfrm>
          <a:prstGeom prst="rect">
            <a:avLst/>
          </a:prstGeom>
        </p:spPr>
        <p:txBody>
          <a:bodyPr vert="horz" wrap="square" lIns="0" tIns="0" rIns="0" bIns="0" rtlCol="0">
            <a:spAutoFit/>
          </a:bodyPr>
          <a:lstStyle/>
          <a:p>
            <a:pPr marL="0">
              <a:lnSpc>
                <a:spcPct val="100000"/>
              </a:lnSpc>
            </a:pPr>
            <a:r>
              <a:rPr sz="700" spc="10" dirty="0">
                <a:solidFill>
                  <a:schemeClr val="bg2">
                    <a:lumMod val="75000"/>
                  </a:schemeClr>
                </a:solidFill>
                <a:latin typeface="Arial"/>
                <a:cs typeface="Arial"/>
              </a:rPr>
              <a:t>©  201</a:t>
            </a:r>
            <a:r>
              <a:rPr lang="en-US" sz="700" spc="10" dirty="0">
                <a:solidFill>
                  <a:schemeClr val="bg2">
                    <a:lumMod val="75000"/>
                  </a:schemeClr>
                </a:solidFill>
                <a:latin typeface="Arial"/>
                <a:cs typeface="Arial"/>
              </a:rPr>
              <a:t>8</a:t>
            </a:r>
            <a:r>
              <a:rPr sz="700" spc="10" dirty="0">
                <a:solidFill>
                  <a:schemeClr val="bg2">
                    <a:lumMod val="75000"/>
                  </a:schemeClr>
                </a:solidFill>
                <a:latin typeface="Arial"/>
                <a:cs typeface="Arial"/>
              </a:rPr>
              <a:t>  INGIOS  GEOTECHNICS,  INC.</a:t>
            </a:r>
            <a:endParaRPr sz="700" dirty="0">
              <a:solidFill>
                <a:schemeClr val="bg2">
                  <a:lumMod val="75000"/>
                </a:schemeClr>
              </a:solidFill>
              <a:latin typeface="Arial"/>
              <a:cs typeface="Arial"/>
            </a:endParaRPr>
          </a:p>
        </p:txBody>
      </p:sp>
    </p:spTree>
    <p:extLst>
      <p:ext uri="{BB962C8B-B14F-4D97-AF65-F5344CB8AC3E}">
        <p14:creationId xmlns:p14="http://schemas.microsoft.com/office/powerpoint/2010/main" val="416521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CA434F-A854-4CB7-BADA-6C63815A65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8BEB0-9334-4442-B601-B19F446A90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24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CA434F-A854-4CB7-BADA-6C63815A65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8BEB0-9334-4442-B601-B19F446A90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174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633" y="6112877"/>
            <a:ext cx="9144000" cy="762000"/>
          </a:xfrm>
          <a:prstGeom prst="rect">
            <a:avLst/>
          </a:prstGeom>
          <a:gradFill flip="none" rotWithShape="1">
            <a:gsLst>
              <a:gs pos="0">
                <a:srgbClr val="CE1126">
                  <a:shade val="30000"/>
                  <a:satMod val="115000"/>
                </a:srgbClr>
              </a:gs>
              <a:gs pos="50000">
                <a:srgbClr val="CE1126">
                  <a:shade val="67500"/>
                  <a:satMod val="115000"/>
                </a:srgbClr>
              </a:gs>
              <a:gs pos="100000">
                <a:srgbClr val="CE1126">
                  <a:shade val="100000"/>
                  <a:satMod val="115000"/>
                </a:srgbClr>
              </a:gs>
            </a:gsLst>
            <a:path path="circle">
              <a:fillToRect l="100000" b="100000"/>
            </a:path>
            <a:tileRect t="-100000" r="-100000"/>
          </a:gradFill>
          <a:ln>
            <a:noFill/>
          </a:ln>
          <a:effectLst/>
          <a:extLst/>
        </p:spPr>
        <p:txBody>
          <a:bodyPr wrap="none" anchor="ctr"/>
          <a:lstStyle/>
          <a:p>
            <a:pPr fontAlgn="base">
              <a:spcBef>
                <a:spcPct val="0"/>
              </a:spcBef>
              <a:spcAft>
                <a:spcPct val="0"/>
              </a:spcAft>
            </a:pPr>
            <a:endParaRPr lang="en-US" dirty="0">
              <a:solidFill>
                <a:srgbClr val="000000"/>
              </a:solidFill>
            </a:endParaRPr>
          </a:p>
        </p:txBody>
      </p:sp>
      <p:sp>
        <p:nvSpPr>
          <p:cNvPr id="293892" name="Rectangle 4"/>
          <p:cNvSpPr>
            <a:spLocks noGrp="1" noChangeArrowheads="1"/>
          </p:cNvSpPr>
          <p:nvPr>
            <p:ph type="title"/>
          </p:nvPr>
        </p:nvSpPr>
        <p:spPr bwMode="auto">
          <a:xfrm>
            <a:off x="4572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3893" name="Rectangle 5"/>
          <p:cNvSpPr>
            <a:spLocks noGrp="1" noChangeArrowheads="1"/>
          </p:cNvSpPr>
          <p:nvPr>
            <p:ph type="body" idx="1"/>
          </p:nvPr>
        </p:nvSpPr>
        <p:spPr bwMode="auto">
          <a:xfrm>
            <a:off x="457200" y="1371600"/>
            <a:ext cx="8229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3894" name="Text Box 6"/>
          <p:cNvSpPr txBox="1">
            <a:spLocks noChangeArrowheads="1"/>
          </p:cNvSpPr>
          <p:nvPr/>
        </p:nvSpPr>
        <p:spPr bwMode="auto">
          <a:xfrm>
            <a:off x="212737" y="3489329"/>
            <a:ext cx="184731" cy="46166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2400" dirty="0">
              <a:solidFill>
                <a:srgbClr val="000000"/>
              </a:solidFill>
              <a:latin typeface="Times" charset="0"/>
            </a:endParaRPr>
          </a:p>
        </p:txBody>
      </p:sp>
      <p:sp>
        <p:nvSpPr>
          <p:cNvPr id="293895" name="Text Box 7"/>
          <p:cNvSpPr txBox="1">
            <a:spLocks noChangeArrowheads="1"/>
          </p:cNvSpPr>
          <p:nvPr/>
        </p:nvSpPr>
        <p:spPr bwMode="auto">
          <a:xfrm>
            <a:off x="6324600" y="6201514"/>
            <a:ext cx="2438400" cy="584775"/>
          </a:xfrm>
          <a:prstGeom prst="rect">
            <a:avLst/>
          </a:prstGeom>
          <a:noFill/>
          <a:ln w="9525">
            <a:noFill/>
            <a:miter lim="800000"/>
            <a:headEnd/>
            <a:tailEnd/>
          </a:ln>
          <a:effectLst/>
        </p:spPr>
        <p:txBody>
          <a:bodyPr wrap="square" anchor="ctr">
            <a:spAutoFit/>
          </a:bodyPr>
          <a:lstStyle/>
          <a:p>
            <a:pPr algn="r" eaLnBrk="0" fontAlgn="base" hangingPunct="0">
              <a:spcBef>
                <a:spcPct val="0"/>
              </a:spcBef>
              <a:spcAft>
                <a:spcPct val="0"/>
              </a:spcAft>
            </a:pPr>
            <a:r>
              <a:rPr lang="en-US" sz="1600" b="1" dirty="0">
                <a:solidFill>
                  <a:srgbClr val="FFFFFF"/>
                </a:solidFill>
              </a:rPr>
              <a:t>Center for Earthworks Engineering Research</a:t>
            </a:r>
          </a:p>
        </p:txBody>
      </p:sp>
      <p:pic>
        <p:nvPicPr>
          <p:cNvPr id="8" name="Picture 7" descr="ISUREV.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6379117"/>
            <a:ext cx="3352800" cy="250307"/>
          </a:xfrm>
          <a:prstGeom prst="rect">
            <a:avLst/>
          </a:prstGeom>
        </p:spPr>
      </p:pic>
      <p:sp>
        <p:nvSpPr>
          <p:cNvPr id="10" name="Rectangle 9"/>
          <p:cNvSpPr/>
          <p:nvPr userDrawn="1"/>
        </p:nvSpPr>
        <p:spPr>
          <a:xfrm>
            <a:off x="-13064" y="6095999"/>
            <a:ext cx="9157063" cy="7837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16425393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4000">
          <a:solidFill>
            <a:srgbClr val="CE1126"/>
          </a:solidFill>
          <a:latin typeface="Arial Narrow" pitchFamily="34" charset="0"/>
        </a:defRPr>
      </a:lvl2pPr>
      <a:lvl3pPr algn="l" rtl="0" fontAlgn="base">
        <a:spcBef>
          <a:spcPct val="0"/>
        </a:spcBef>
        <a:spcAft>
          <a:spcPct val="0"/>
        </a:spcAft>
        <a:defRPr sz="4000">
          <a:solidFill>
            <a:srgbClr val="CE1126"/>
          </a:solidFill>
          <a:latin typeface="Arial Narrow" pitchFamily="34" charset="0"/>
        </a:defRPr>
      </a:lvl3pPr>
      <a:lvl4pPr algn="l" rtl="0" fontAlgn="base">
        <a:spcBef>
          <a:spcPct val="0"/>
        </a:spcBef>
        <a:spcAft>
          <a:spcPct val="0"/>
        </a:spcAft>
        <a:defRPr sz="4000">
          <a:solidFill>
            <a:srgbClr val="CE1126"/>
          </a:solidFill>
          <a:latin typeface="Arial Narrow" pitchFamily="34" charset="0"/>
        </a:defRPr>
      </a:lvl4pPr>
      <a:lvl5pPr algn="l" rtl="0" fontAlgn="base">
        <a:spcBef>
          <a:spcPct val="0"/>
        </a:spcBef>
        <a:spcAft>
          <a:spcPct val="0"/>
        </a:spcAft>
        <a:defRPr sz="4000">
          <a:solidFill>
            <a:srgbClr val="CE1126"/>
          </a:solidFill>
          <a:latin typeface="Arial Narrow" pitchFamily="34" charset="0"/>
        </a:defRPr>
      </a:lvl5pPr>
      <a:lvl6pPr marL="457200" algn="l" rtl="0" fontAlgn="base">
        <a:spcBef>
          <a:spcPct val="0"/>
        </a:spcBef>
        <a:spcAft>
          <a:spcPct val="0"/>
        </a:spcAft>
        <a:defRPr sz="4000">
          <a:solidFill>
            <a:srgbClr val="CE1126"/>
          </a:solidFill>
          <a:latin typeface="Arial Narrow" pitchFamily="34" charset="0"/>
        </a:defRPr>
      </a:lvl6pPr>
      <a:lvl7pPr marL="914400" algn="l" rtl="0" fontAlgn="base">
        <a:spcBef>
          <a:spcPct val="0"/>
        </a:spcBef>
        <a:spcAft>
          <a:spcPct val="0"/>
        </a:spcAft>
        <a:defRPr sz="4000">
          <a:solidFill>
            <a:srgbClr val="CE1126"/>
          </a:solidFill>
          <a:latin typeface="Arial Narrow" pitchFamily="34" charset="0"/>
        </a:defRPr>
      </a:lvl7pPr>
      <a:lvl8pPr marL="1371600" algn="l" rtl="0" fontAlgn="base">
        <a:spcBef>
          <a:spcPct val="0"/>
        </a:spcBef>
        <a:spcAft>
          <a:spcPct val="0"/>
        </a:spcAft>
        <a:defRPr sz="4000">
          <a:solidFill>
            <a:srgbClr val="CE1126"/>
          </a:solidFill>
          <a:latin typeface="Arial Narrow" pitchFamily="34" charset="0"/>
        </a:defRPr>
      </a:lvl8pPr>
      <a:lvl9pPr marL="1828800" algn="l" rtl="0" fontAlgn="base">
        <a:spcBef>
          <a:spcPct val="0"/>
        </a:spcBef>
        <a:spcAft>
          <a:spcPct val="0"/>
        </a:spcAft>
        <a:defRPr sz="4000">
          <a:solidFill>
            <a:srgbClr val="CE1126"/>
          </a:solidFill>
          <a:latin typeface="Arial Narrow" pitchFamily="34"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chemeClr val="tx1"/>
          </a:solidFill>
          <a:latin typeface="+mn-lt"/>
          <a:ea typeface="+mn-ea"/>
          <a:cs typeface="+mn-cs"/>
        </a:defRPr>
      </a:lvl1pPr>
      <a:lvl2pPr marL="685800" indent="-228600" algn="l" rtl="0" fontAlgn="base">
        <a:spcBef>
          <a:spcPct val="20000"/>
        </a:spcBef>
        <a:spcAft>
          <a:spcPct val="0"/>
        </a:spcAft>
        <a:buClr>
          <a:srgbClr val="CE1126"/>
        </a:buClr>
        <a:buSzPct val="80000"/>
        <a:buFont typeface="Lucida Grande"/>
        <a:buChar char="–"/>
        <a:defRPr sz="2000">
          <a:solidFill>
            <a:schemeClr val="tx1"/>
          </a:solidFill>
          <a:latin typeface="+mn-lt"/>
        </a:defRPr>
      </a:lvl2pPr>
      <a:lvl3pPr marL="1143000" indent="-228600" algn="l" rtl="0" fontAlgn="base">
        <a:spcBef>
          <a:spcPct val="20000"/>
        </a:spcBef>
        <a:spcAft>
          <a:spcPct val="0"/>
        </a:spcAft>
        <a:buClr>
          <a:srgbClr val="CE1126"/>
        </a:buClr>
        <a:buSzPct val="80000"/>
        <a:buFont typeface="Times" charset="0"/>
        <a:buChar char="•"/>
        <a:defRPr sz="1800">
          <a:solidFill>
            <a:schemeClr val="tx1"/>
          </a:solidFill>
          <a:latin typeface="+mn-lt"/>
        </a:defRPr>
      </a:lvl3pPr>
      <a:lvl4pPr marL="1600200" indent="-228600" algn="l" rtl="0" fontAlgn="base">
        <a:spcBef>
          <a:spcPct val="20000"/>
        </a:spcBef>
        <a:spcAft>
          <a:spcPct val="0"/>
        </a:spcAft>
        <a:buClr>
          <a:srgbClr val="CE1126"/>
        </a:buClr>
        <a:buSzPct val="80000"/>
        <a:buFont typeface="Times" charset="0"/>
        <a:buChar char="•"/>
        <a:defRPr sz="1800">
          <a:solidFill>
            <a:schemeClr val="tx1"/>
          </a:solidFill>
          <a:latin typeface="+mn-lt"/>
        </a:defRPr>
      </a:lvl4pPr>
      <a:lvl5pPr marL="2057400" indent="-228600" algn="l" rtl="0" fontAlgn="base">
        <a:spcBef>
          <a:spcPct val="20000"/>
        </a:spcBef>
        <a:spcAft>
          <a:spcPct val="0"/>
        </a:spcAft>
        <a:buClr>
          <a:srgbClr val="CE1126"/>
        </a:buClr>
        <a:buSzPct val="80000"/>
        <a:buFont typeface="Times" charset="0"/>
        <a:buChar char="•"/>
        <a:defRPr sz="1800">
          <a:solidFill>
            <a:schemeClr val="tx1"/>
          </a:solidFill>
          <a:latin typeface="+mn-lt"/>
        </a:defRPr>
      </a:lvl5pPr>
      <a:lvl6pPr marL="2514600" indent="-228600" algn="l" rtl="0" fontAlgn="base">
        <a:spcBef>
          <a:spcPct val="20000"/>
        </a:spcBef>
        <a:spcAft>
          <a:spcPct val="0"/>
        </a:spcAft>
        <a:buClr>
          <a:srgbClr val="CE1126"/>
        </a:buClr>
        <a:buSzPct val="80000"/>
        <a:buFont typeface="Times" charset="0"/>
        <a:buChar char="•"/>
        <a:defRPr sz="2600">
          <a:solidFill>
            <a:schemeClr val="tx1"/>
          </a:solidFill>
          <a:latin typeface="+mn-lt"/>
        </a:defRPr>
      </a:lvl6pPr>
      <a:lvl7pPr marL="2971800" indent="-228600" algn="l" rtl="0" fontAlgn="base">
        <a:spcBef>
          <a:spcPct val="20000"/>
        </a:spcBef>
        <a:spcAft>
          <a:spcPct val="0"/>
        </a:spcAft>
        <a:buClr>
          <a:srgbClr val="CE1126"/>
        </a:buClr>
        <a:buSzPct val="80000"/>
        <a:buFont typeface="Times" charset="0"/>
        <a:buChar char="•"/>
        <a:defRPr sz="2600">
          <a:solidFill>
            <a:schemeClr val="tx1"/>
          </a:solidFill>
          <a:latin typeface="+mn-lt"/>
        </a:defRPr>
      </a:lvl7pPr>
      <a:lvl8pPr marL="3429000" indent="-228600" algn="l" rtl="0" fontAlgn="base">
        <a:spcBef>
          <a:spcPct val="20000"/>
        </a:spcBef>
        <a:spcAft>
          <a:spcPct val="0"/>
        </a:spcAft>
        <a:buClr>
          <a:srgbClr val="CE1126"/>
        </a:buClr>
        <a:buSzPct val="80000"/>
        <a:buFont typeface="Times" charset="0"/>
        <a:buChar char="•"/>
        <a:defRPr sz="2600">
          <a:solidFill>
            <a:schemeClr val="tx1"/>
          </a:solidFill>
          <a:latin typeface="+mn-lt"/>
        </a:defRPr>
      </a:lvl8pPr>
      <a:lvl9pPr marL="3886200" indent="-228600" algn="l" rtl="0" fontAlgn="base">
        <a:spcBef>
          <a:spcPct val="20000"/>
        </a:spcBef>
        <a:spcAft>
          <a:spcPct val="0"/>
        </a:spcAft>
        <a:buClr>
          <a:srgbClr val="CE1126"/>
        </a:buClr>
        <a:buSzPct val="80000"/>
        <a:buFont typeface="Times" charset="0"/>
        <a:buChar char="•"/>
        <a:defRPr sz="2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035">
                <a:solidFill>
                  <a:schemeClr val="tx1">
                    <a:tint val="75000"/>
                  </a:schemeClr>
                </a:solidFill>
              </a:defRPr>
            </a:lvl1pPr>
          </a:lstStyle>
          <a:p>
            <a:fld id="{CC65EB75-1781-47B4-8CF6-ECF7E016F9EE}" type="datetimeFigureOut">
              <a:rPr lang="en-US" smtClean="0"/>
              <a:t>5/24/2018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03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035">
                <a:solidFill>
                  <a:schemeClr val="tx1">
                    <a:tint val="75000"/>
                  </a:schemeClr>
                </a:solidFill>
              </a:defRPr>
            </a:lvl1pPr>
          </a:lstStyle>
          <a:p>
            <a:fld id="{CDAD4B0B-8CC2-4755-8C70-42B31EA6A46A}" type="slidenum">
              <a:rPr lang="en-US" smtClean="0"/>
              <a:t>‹#›</a:t>
            </a:fld>
            <a:endParaRPr lang="en-US"/>
          </a:p>
        </p:txBody>
      </p:sp>
    </p:spTree>
    <p:extLst>
      <p:ext uri="{BB962C8B-B14F-4D97-AF65-F5344CB8AC3E}">
        <p14:creationId xmlns:p14="http://schemas.microsoft.com/office/powerpoint/2010/main" val="23682891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788864" rtl="0" eaLnBrk="1" latinLnBrk="0" hangingPunct="1">
        <a:lnSpc>
          <a:spcPct val="90000"/>
        </a:lnSpc>
        <a:spcBef>
          <a:spcPct val="0"/>
        </a:spcBef>
        <a:buNone/>
        <a:defRPr sz="3796" kern="1200">
          <a:solidFill>
            <a:schemeClr val="tx1"/>
          </a:solidFill>
          <a:latin typeface="+mj-lt"/>
          <a:ea typeface="+mj-ea"/>
          <a:cs typeface="+mj-cs"/>
        </a:defRPr>
      </a:lvl1pPr>
    </p:titleStyle>
    <p:bodyStyle>
      <a:lvl1pPr marL="197216" indent="-197216" algn="l" defTabSz="788864" rtl="0" eaLnBrk="1" latinLnBrk="0" hangingPunct="1">
        <a:lnSpc>
          <a:spcPct val="90000"/>
        </a:lnSpc>
        <a:spcBef>
          <a:spcPts val="863"/>
        </a:spcBef>
        <a:buFont typeface="Arial" panose="020B0604020202020204" pitchFamily="34" charset="0"/>
        <a:buChar char="•"/>
        <a:defRPr sz="2416" kern="1200">
          <a:solidFill>
            <a:schemeClr val="tx1"/>
          </a:solidFill>
          <a:latin typeface="+mn-lt"/>
          <a:ea typeface="+mn-ea"/>
          <a:cs typeface="+mn-cs"/>
        </a:defRPr>
      </a:lvl1pPr>
      <a:lvl2pPr marL="591649" indent="-197216" algn="l" defTabSz="788864" rtl="0" eaLnBrk="1" latinLnBrk="0" hangingPunct="1">
        <a:lnSpc>
          <a:spcPct val="90000"/>
        </a:lnSpc>
        <a:spcBef>
          <a:spcPts val="431"/>
        </a:spcBef>
        <a:buFont typeface="Arial" panose="020B0604020202020204" pitchFamily="34" charset="0"/>
        <a:buChar char="•"/>
        <a:defRPr sz="2070" kern="1200">
          <a:solidFill>
            <a:schemeClr val="tx1"/>
          </a:solidFill>
          <a:latin typeface="+mn-lt"/>
          <a:ea typeface="+mn-ea"/>
          <a:cs typeface="+mn-cs"/>
        </a:defRPr>
      </a:lvl2pPr>
      <a:lvl3pPr marL="986081" indent="-197216" algn="l" defTabSz="788864" rtl="0" eaLnBrk="1" latinLnBrk="0" hangingPunct="1">
        <a:lnSpc>
          <a:spcPct val="90000"/>
        </a:lnSpc>
        <a:spcBef>
          <a:spcPts val="431"/>
        </a:spcBef>
        <a:buFont typeface="Arial" panose="020B0604020202020204" pitchFamily="34" charset="0"/>
        <a:buChar char="•"/>
        <a:defRPr sz="1725" kern="1200">
          <a:solidFill>
            <a:schemeClr val="tx1"/>
          </a:solidFill>
          <a:latin typeface="+mn-lt"/>
          <a:ea typeface="+mn-ea"/>
          <a:cs typeface="+mn-cs"/>
        </a:defRPr>
      </a:lvl3pPr>
      <a:lvl4pPr marL="1380513"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4pPr>
      <a:lvl5pPr marL="1774946"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5pPr>
      <a:lvl6pPr marL="2169378"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6pPr>
      <a:lvl7pPr marL="2563810"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7pPr>
      <a:lvl8pPr marL="2958242"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8pPr>
      <a:lvl9pPr marL="3352675" indent="-197216" algn="l" defTabSz="788864" rtl="0" eaLnBrk="1" latinLnBrk="0" hangingPunct="1">
        <a:lnSpc>
          <a:spcPct val="90000"/>
        </a:lnSpc>
        <a:spcBef>
          <a:spcPts val="431"/>
        </a:spcBef>
        <a:buFont typeface="Arial" panose="020B0604020202020204" pitchFamily="34" charset="0"/>
        <a:buChar char="•"/>
        <a:defRPr sz="1553" kern="1200">
          <a:solidFill>
            <a:schemeClr val="tx1"/>
          </a:solidFill>
          <a:latin typeface="+mn-lt"/>
          <a:ea typeface="+mn-ea"/>
          <a:cs typeface="+mn-cs"/>
        </a:defRPr>
      </a:lvl9pPr>
    </p:bodyStyle>
    <p:otherStyle>
      <a:defPPr>
        <a:defRPr lang="en-US"/>
      </a:defPPr>
      <a:lvl1pPr marL="0" algn="l" defTabSz="788864" rtl="0" eaLnBrk="1" latinLnBrk="0" hangingPunct="1">
        <a:defRPr sz="1553" kern="1200">
          <a:solidFill>
            <a:schemeClr val="tx1"/>
          </a:solidFill>
          <a:latin typeface="+mn-lt"/>
          <a:ea typeface="+mn-ea"/>
          <a:cs typeface="+mn-cs"/>
        </a:defRPr>
      </a:lvl1pPr>
      <a:lvl2pPr marL="394432" algn="l" defTabSz="788864" rtl="0" eaLnBrk="1" latinLnBrk="0" hangingPunct="1">
        <a:defRPr sz="1553" kern="1200">
          <a:solidFill>
            <a:schemeClr val="tx1"/>
          </a:solidFill>
          <a:latin typeface="+mn-lt"/>
          <a:ea typeface="+mn-ea"/>
          <a:cs typeface="+mn-cs"/>
        </a:defRPr>
      </a:lvl2pPr>
      <a:lvl3pPr marL="788864" algn="l" defTabSz="788864" rtl="0" eaLnBrk="1" latinLnBrk="0" hangingPunct="1">
        <a:defRPr sz="1553" kern="1200">
          <a:solidFill>
            <a:schemeClr val="tx1"/>
          </a:solidFill>
          <a:latin typeface="+mn-lt"/>
          <a:ea typeface="+mn-ea"/>
          <a:cs typeface="+mn-cs"/>
        </a:defRPr>
      </a:lvl3pPr>
      <a:lvl4pPr marL="1183297" algn="l" defTabSz="788864" rtl="0" eaLnBrk="1" latinLnBrk="0" hangingPunct="1">
        <a:defRPr sz="1553" kern="1200">
          <a:solidFill>
            <a:schemeClr val="tx1"/>
          </a:solidFill>
          <a:latin typeface="+mn-lt"/>
          <a:ea typeface="+mn-ea"/>
          <a:cs typeface="+mn-cs"/>
        </a:defRPr>
      </a:lvl4pPr>
      <a:lvl5pPr marL="1577729" algn="l" defTabSz="788864" rtl="0" eaLnBrk="1" latinLnBrk="0" hangingPunct="1">
        <a:defRPr sz="1553" kern="1200">
          <a:solidFill>
            <a:schemeClr val="tx1"/>
          </a:solidFill>
          <a:latin typeface="+mn-lt"/>
          <a:ea typeface="+mn-ea"/>
          <a:cs typeface="+mn-cs"/>
        </a:defRPr>
      </a:lvl5pPr>
      <a:lvl6pPr marL="1972162" algn="l" defTabSz="788864" rtl="0" eaLnBrk="1" latinLnBrk="0" hangingPunct="1">
        <a:defRPr sz="1553" kern="1200">
          <a:solidFill>
            <a:schemeClr val="tx1"/>
          </a:solidFill>
          <a:latin typeface="+mn-lt"/>
          <a:ea typeface="+mn-ea"/>
          <a:cs typeface="+mn-cs"/>
        </a:defRPr>
      </a:lvl6pPr>
      <a:lvl7pPr marL="2366594" algn="l" defTabSz="788864" rtl="0" eaLnBrk="1" latinLnBrk="0" hangingPunct="1">
        <a:defRPr sz="1553" kern="1200">
          <a:solidFill>
            <a:schemeClr val="tx1"/>
          </a:solidFill>
          <a:latin typeface="+mn-lt"/>
          <a:ea typeface="+mn-ea"/>
          <a:cs typeface="+mn-cs"/>
        </a:defRPr>
      </a:lvl7pPr>
      <a:lvl8pPr marL="2761027" algn="l" defTabSz="788864" rtl="0" eaLnBrk="1" latinLnBrk="0" hangingPunct="1">
        <a:defRPr sz="1553" kern="1200">
          <a:solidFill>
            <a:schemeClr val="tx1"/>
          </a:solidFill>
          <a:latin typeface="+mn-lt"/>
          <a:ea typeface="+mn-ea"/>
          <a:cs typeface="+mn-cs"/>
        </a:defRPr>
      </a:lvl8pPr>
      <a:lvl9pPr marL="3155459" algn="l" defTabSz="788864" rtl="0" eaLnBrk="1" latinLnBrk="0" hangingPunct="1">
        <a:defRPr sz="155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A434F-A854-4CB7-BADA-6C63815A6582}" type="datetimeFigureOut">
              <a:rPr lang="en-US" smtClean="0"/>
              <a:t>5/24/2018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8BEB0-9334-4442-B601-B19F446A90FD}" type="slidenum">
              <a:rPr lang="en-US" smtClean="0"/>
              <a:t>‹#›</a:t>
            </a:fld>
            <a:endParaRPr lang="en-US"/>
          </a:p>
        </p:txBody>
      </p:sp>
    </p:spTree>
    <p:extLst>
      <p:ext uri="{BB962C8B-B14F-4D97-AF65-F5344CB8AC3E}">
        <p14:creationId xmlns:p14="http://schemas.microsoft.com/office/powerpoint/2010/main" val="3361125310"/>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jpeg"/><Relationship Id="rId7"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www.ingios.com/" TargetMode="External"/><Relationship Id="rId5" Type="http://schemas.openxmlformats.org/officeDocument/2006/relationships/image" Target="../media/image2.png"/><Relationship Id="rId4" Type="http://schemas.openxmlformats.org/officeDocument/2006/relationships/hyperlink" Target="mailto:david.white@Ingios.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dot.ca.gov/hq/oppd/hdm/pdf/english/HDM_Complete_07Mar2014.pdf" TargetMode="External"/><Relationship Id="rId7" Type="http://schemas.openxmlformats.org/officeDocument/2006/relationships/hyperlink" Target="http://wisconsindot.gov/rdwy/fdm/fd-14-10.pdf" TargetMode="External"/><Relationship Id="rId2" Type="http://schemas.openxmlformats.org/officeDocument/2006/relationships/hyperlink" Target="http://apps.acpa.org/applibrary/KValue/" TargetMode="External"/><Relationship Id="rId1" Type="http://schemas.openxmlformats.org/officeDocument/2006/relationships/slideLayout" Target="../slideLayouts/slideLayout7.xml"/><Relationship Id="rId6" Type="http://schemas.openxmlformats.org/officeDocument/2006/relationships/hyperlink" Target="http://www.dot.state.mn.us/materials/pvmtdesign/manual.html" TargetMode="External"/><Relationship Id="rId5" Type="http://schemas.openxmlformats.org/officeDocument/2006/relationships/hyperlink" Target="https://www.michigan.gov/documents/mdot/MDOT_Mechanistic_Empirical_Pavement_Design_User_Guide_483676_7.pdf" TargetMode="External"/><Relationship Id="rId4" Type="http://schemas.openxmlformats.org/officeDocument/2006/relationships/hyperlink" Target="http://www.idot.illinois.gov/Assets/uploads/files/Doing-Business/Manuals-Split/Design-And-Environment/BDE-Manual/Chapter%2054%20Pavement%20Design.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hyperlink" Target="http://www.ingio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0070CE-7F60-4A33-96BC-21A8297B99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00" r="23225"/>
          <a:stretch/>
        </p:blipFill>
        <p:spPr>
          <a:xfrm>
            <a:off x="6494240" y="1406104"/>
            <a:ext cx="2497830" cy="2431904"/>
          </a:xfrm>
          <a:prstGeom prst="rect">
            <a:avLst/>
          </a:prstGeom>
        </p:spPr>
      </p:pic>
      <p:pic>
        <p:nvPicPr>
          <p:cNvPr id="12" name="Picture 11">
            <a:extLst>
              <a:ext uri="{FF2B5EF4-FFF2-40B4-BE49-F238E27FC236}">
                <a16:creationId xmlns:a16="http://schemas.microsoft.com/office/drawing/2014/main" id="{FFE96E50-203E-4F6E-BD14-FFAFAB28F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4391" y="3649432"/>
            <a:ext cx="2924355" cy="2193266"/>
          </a:xfrm>
          <a:prstGeom prst="rect">
            <a:avLst/>
          </a:prstGeom>
        </p:spPr>
      </p:pic>
      <p:sp>
        <p:nvSpPr>
          <p:cNvPr id="2" name="Title 1"/>
          <p:cNvSpPr>
            <a:spLocks noGrp="1"/>
          </p:cNvSpPr>
          <p:nvPr>
            <p:ph type="ctrTitle"/>
          </p:nvPr>
        </p:nvSpPr>
        <p:spPr>
          <a:xfrm>
            <a:off x="205939" y="183498"/>
            <a:ext cx="8786131" cy="1222606"/>
          </a:xfrm>
        </p:spPr>
        <p:txBody>
          <a:bodyPr>
            <a:noAutofit/>
          </a:bodyPr>
          <a:lstStyle/>
          <a:p>
            <a:r>
              <a:rPr lang="en-US" sz="2800" b="1" dirty="0">
                <a:latin typeface="Arial" panose="020B0604020202020204" pitchFamily="34" charset="0"/>
                <a:cs typeface="Arial" panose="020B0604020202020204" pitchFamily="34" charset="0"/>
              </a:rPr>
              <a:t>Ingios Geotechnics, Inc.</a:t>
            </a:r>
            <a:endParaRPr lang="en-US" sz="3200" b="1" dirty="0">
              <a:latin typeface="Arial" panose="020B0604020202020204" pitchFamily="34" charset="0"/>
              <a:cs typeface="Arial" panose="020B0604020202020204" pitchFamily="34" charset="0"/>
            </a:endParaRPr>
          </a:p>
        </p:txBody>
      </p:sp>
      <p:sp>
        <p:nvSpPr>
          <p:cNvPr id="16" name="Rectangle 2"/>
          <p:cNvSpPr txBox="1">
            <a:spLocks noChangeArrowheads="1"/>
          </p:cNvSpPr>
          <p:nvPr/>
        </p:nvSpPr>
        <p:spPr bwMode="auto">
          <a:xfrm>
            <a:off x="185851" y="2692913"/>
            <a:ext cx="3292994" cy="16020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lgn="l" rtl="0" fontAlgn="base">
              <a:spcBef>
                <a:spcPct val="0"/>
              </a:spcBef>
              <a:spcAft>
                <a:spcPct val="0"/>
              </a:spcAft>
              <a:defRPr sz="5400">
                <a:solidFill>
                  <a:schemeClr val="tx1"/>
                </a:solidFill>
                <a:latin typeface="Cordia New" panose="020B0304020202020204" pitchFamily="34" charset="-34"/>
                <a:ea typeface="+mj-ea"/>
                <a:cs typeface="Cordia New" panose="020B0304020202020204" pitchFamily="34" charset="-34"/>
              </a:defRPr>
            </a:lvl1pPr>
            <a:lvl2pPr algn="l" rtl="0" fontAlgn="base">
              <a:spcBef>
                <a:spcPct val="0"/>
              </a:spcBef>
              <a:spcAft>
                <a:spcPct val="0"/>
              </a:spcAft>
              <a:defRPr sz="4000">
                <a:solidFill>
                  <a:srgbClr val="CE1126"/>
                </a:solidFill>
                <a:latin typeface="Arial Narrow" pitchFamily="34" charset="0"/>
              </a:defRPr>
            </a:lvl2pPr>
            <a:lvl3pPr algn="l" rtl="0" fontAlgn="base">
              <a:spcBef>
                <a:spcPct val="0"/>
              </a:spcBef>
              <a:spcAft>
                <a:spcPct val="0"/>
              </a:spcAft>
              <a:defRPr sz="4000">
                <a:solidFill>
                  <a:srgbClr val="CE1126"/>
                </a:solidFill>
                <a:latin typeface="Arial Narrow" pitchFamily="34" charset="0"/>
              </a:defRPr>
            </a:lvl3pPr>
            <a:lvl4pPr algn="l" rtl="0" fontAlgn="base">
              <a:spcBef>
                <a:spcPct val="0"/>
              </a:spcBef>
              <a:spcAft>
                <a:spcPct val="0"/>
              </a:spcAft>
              <a:defRPr sz="4000">
                <a:solidFill>
                  <a:srgbClr val="CE1126"/>
                </a:solidFill>
                <a:latin typeface="Arial Narrow" pitchFamily="34" charset="0"/>
              </a:defRPr>
            </a:lvl4pPr>
            <a:lvl5pPr algn="l" rtl="0" fontAlgn="base">
              <a:spcBef>
                <a:spcPct val="0"/>
              </a:spcBef>
              <a:spcAft>
                <a:spcPct val="0"/>
              </a:spcAft>
              <a:defRPr sz="4000">
                <a:solidFill>
                  <a:srgbClr val="CE1126"/>
                </a:solidFill>
                <a:latin typeface="Arial Narrow" pitchFamily="34" charset="0"/>
              </a:defRPr>
            </a:lvl5pPr>
            <a:lvl6pPr marL="457200" algn="l" rtl="0" fontAlgn="base">
              <a:spcBef>
                <a:spcPct val="0"/>
              </a:spcBef>
              <a:spcAft>
                <a:spcPct val="0"/>
              </a:spcAft>
              <a:defRPr sz="4000">
                <a:solidFill>
                  <a:srgbClr val="CE1126"/>
                </a:solidFill>
                <a:latin typeface="Arial Narrow" pitchFamily="34" charset="0"/>
              </a:defRPr>
            </a:lvl6pPr>
            <a:lvl7pPr marL="914400" algn="l" rtl="0" fontAlgn="base">
              <a:spcBef>
                <a:spcPct val="0"/>
              </a:spcBef>
              <a:spcAft>
                <a:spcPct val="0"/>
              </a:spcAft>
              <a:defRPr sz="4000">
                <a:solidFill>
                  <a:srgbClr val="CE1126"/>
                </a:solidFill>
                <a:latin typeface="Arial Narrow" pitchFamily="34" charset="0"/>
              </a:defRPr>
            </a:lvl7pPr>
            <a:lvl8pPr marL="1371600" algn="l" rtl="0" fontAlgn="base">
              <a:spcBef>
                <a:spcPct val="0"/>
              </a:spcBef>
              <a:spcAft>
                <a:spcPct val="0"/>
              </a:spcAft>
              <a:defRPr sz="4000">
                <a:solidFill>
                  <a:srgbClr val="CE1126"/>
                </a:solidFill>
                <a:latin typeface="Arial Narrow" pitchFamily="34" charset="0"/>
              </a:defRPr>
            </a:lvl8pPr>
            <a:lvl9pPr marL="1828800" algn="l" rtl="0" fontAlgn="base">
              <a:spcBef>
                <a:spcPct val="0"/>
              </a:spcBef>
              <a:spcAft>
                <a:spcPct val="0"/>
              </a:spcAft>
              <a:defRPr sz="4000">
                <a:solidFill>
                  <a:srgbClr val="CE1126"/>
                </a:solidFill>
                <a:latin typeface="Arial Narrow" pitchFamily="34" charset="0"/>
              </a:defRPr>
            </a:lvl9pPr>
          </a:lstStyle>
          <a:p>
            <a:r>
              <a:rPr lang="en-US" sz="1200" b="1" kern="0" dirty="0">
                <a:latin typeface="Arial" panose="020B0604020202020204" pitchFamily="34" charset="0"/>
                <a:cs typeface="Arial" panose="020B0604020202020204" pitchFamily="34" charset="0"/>
              </a:rPr>
              <a:t>Presenter:</a:t>
            </a:r>
          </a:p>
          <a:p>
            <a:r>
              <a:rPr lang="en-US" sz="1200" kern="0" dirty="0">
                <a:latin typeface="Arial" panose="020B0604020202020204" pitchFamily="34" charset="0"/>
                <a:cs typeface="Arial" panose="020B0604020202020204" pitchFamily="34" charset="0"/>
              </a:rPr>
              <a:t>David J. White, Ph.D., P.E</a:t>
            </a:r>
            <a:r>
              <a:rPr lang="en-US" sz="1200" b="1" kern="0" dirty="0">
                <a:latin typeface="Arial" panose="020B0604020202020204" pitchFamily="34" charset="0"/>
                <a:cs typeface="Arial" panose="020B0604020202020204" pitchFamily="34" charset="0"/>
              </a:rPr>
              <a:t>.</a:t>
            </a:r>
            <a:br>
              <a:rPr lang="en-US" sz="1200" b="1" kern="0" dirty="0">
                <a:latin typeface="Arial" panose="020B0604020202020204" pitchFamily="34" charset="0"/>
                <a:cs typeface="Arial" panose="020B0604020202020204" pitchFamily="34" charset="0"/>
              </a:rPr>
            </a:br>
            <a:r>
              <a:rPr lang="en-US" sz="1200" kern="0" dirty="0">
                <a:latin typeface="Arial" panose="020B0604020202020204" pitchFamily="34" charset="0"/>
                <a:cs typeface="Arial" panose="020B0604020202020204" pitchFamily="34" charset="0"/>
              </a:rPr>
              <a:t>President and Chief Engineer</a:t>
            </a:r>
          </a:p>
          <a:p>
            <a:r>
              <a:rPr lang="en-US" sz="1200" kern="0" dirty="0">
                <a:latin typeface="Arial" panose="020B0604020202020204" pitchFamily="34" charset="0"/>
                <a:cs typeface="Arial" panose="020B0604020202020204" pitchFamily="34" charset="0"/>
                <a:hlinkClick r:id="rId4"/>
              </a:rPr>
              <a:t>david.white@Ingios.com</a:t>
            </a:r>
            <a:endParaRPr lang="en-US" sz="1200" kern="0" dirty="0">
              <a:latin typeface="Arial" panose="020B0604020202020204" pitchFamily="34" charset="0"/>
              <a:cs typeface="Arial" panose="020B0604020202020204" pitchFamily="34" charset="0"/>
            </a:endParaRPr>
          </a:p>
          <a:p>
            <a:r>
              <a:rPr lang="en-US" sz="1200" kern="0" dirty="0">
                <a:latin typeface="Arial" panose="020B0604020202020204" pitchFamily="34" charset="0"/>
                <a:cs typeface="Arial" panose="020B0604020202020204" pitchFamily="34" charset="0"/>
              </a:rPr>
              <a:t>515-509-7587</a:t>
            </a:r>
          </a:p>
          <a:p>
            <a:endParaRPr lang="en-US" sz="1200"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126169"/>
            <a:ext cx="1533893" cy="733201"/>
          </a:xfrm>
          <a:prstGeom prst="rect">
            <a:avLst/>
          </a:prstGeom>
        </p:spPr>
      </p:pic>
      <p:sp>
        <p:nvSpPr>
          <p:cNvPr id="3" name="Rectangle 2"/>
          <p:cNvSpPr/>
          <p:nvPr/>
        </p:nvSpPr>
        <p:spPr>
          <a:xfrm>
            <a:off x="205939" y="4883438"/>
            <a:ext cx="1902108" cy="830997"/>
          </a:xfrm>
          <a:prstGeom prst="rect">
            <a:avLst/>
          </a:prstGeom>
        </p:spPr>
        <p:txBody>
          <a:bodyPr wrap="square">
            <a:spAutoFit/>
          </a:bodyPr>
          <a:lstStyle/>
          <a:p>
            <a:r>
              <a:rPr lang="en-US" sz="1600" kern="0" dirty="0">
                <a:latin typeface="Arial" panose="020B0604020202020204" pitchFamily="34" charset="0"/>
                <a:cs typeface="Arial" panose="020B0604020202020204" pitchFamily="34" charset="0"/>
              </a:rPr>
              <a:t>Contact Info:</a:t>
            </a:r>
          </a:p>
          <a:p>
            <a:r>
              <a:rPr lang="en-US" sz="1600" kern="0" dirty="0">
                <a:latin typeface="Arial" panose="020B0604020202020204" pitchFamily="34" charset="0"/>
                <a:cs typeface="Arial" panose="020B0604020202020204" pitchFamily="34" charset="0"/>
                <a:hlinkClick r:id="rId6"/>
              </a:rPr>
              <a:t>www.ingios.com</a:t>
            </a:r>
            <a:endParaRPr lang="en-US" sz="1600" kern="0" dirty="0">
              <a:latin typeface="Arial" panose="020B0604020202020204" pitchFamily="34" charset="0"/>
              <a:cs typeface="Arial" panose="020B0604020202020204" pitchFamily="34" charset="0"/>
            </a:endParaRPr>
          </a:p>
          <a:p>
            <a:r>
              <a:rPr lang="en-US" sz="1600" kern="0" dirty="0">
                <a:latin typeface="Arial" panose="020B0604020202020204" pitchFamily="34" charset="0"/>
                <a:cs typeface="Arial" panose="020B0604020202020204" pitchFamily="34" charset="0"/>
              </a:rPr>
              <a:t>1-877-325-6278</a:t>
            </a:r>
          </a:p>
        </p:txBody>
      </p:sp>
      <p:pic>
        <p:nvPicPr>
          <p:cNvPr id="14" name="Picture 13">
            <a:extLst>
              <a:ext uri="{FF2B5EF4-FFF2-40B4-BE49-F238E27FC236}">
                <a16:creationId xmlns:a16="http://schemas.microsoft.com/office/drawing/2014/main" id="{38DA364F-83FD-4225-8DBC-A924C69403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10"/>
          <a:stretch/>
        </p:blipFill>
        <p:spPr>
          <a:xfrm>
            <a:off x="3326610" y="1850333"/>
            <a:ext cx="3300081" cy="1987675"/>
          </a:xfrm>
          <a:prstGeom prst="rect">
            <a:avLst/>
          </a:prstGeom>
        </p:spPr>
      </p:pic>
      <p:pic>
        <p:nvPicPr>
          <p:cNvPr id="9" name="Picture 8">
            <a:extLst>
              <a:ext uri="{FF2B5EF4-FFF2-40B4-BE49-F238E27FC236}">
                <a16:creationId xmlns:a16="http://schemas.microsoft.com/office/drawing/2014/main" id="{EFBD29C0-5853-4BB0-B6D8-0940637F2D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651" y="3579404"/>
            <a:ext cx="3252158" cy="2439119"/>
          </a:xfrm>
          <a:prstGeom prst="rect">
            <a:avLst/>
          </a:prstGeom>
        </p:spPr>
      </p:pic>
    </p:spTree>
    <p:extLst>
      <p:ext uri="{BB962C8B-B14F-4D97-AF65-F5344CB8AC3E}">
        <p14:creationId xmlns:p14="http://schemas.microsoft.com/office/powerpoint/2010/main" val="2757575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65376A-6B8A-446E-9EBB-BD7F45284AEB}"/>
              </a:ext>
            </a:extLst>
          </p:cNvPr>
          <p:cNvPicPr>
            <a:picLocks noChangeAspect="1"/>
          </p:cNvPicPr>
          <p:nvPr/>
        </p:nvPicPr>
        <p:blipFill>
          <a:blip r:embed="rId2"/>
          <a:stretch>
            <a:fillRect/>
          </a:stretch>
        </p:blipFill>
        <p:spPr>
          <a:xfrm>
            <a:off x="993075" y="167148"/>
            <a:ext cx="6490587" cy="5471279"/>
          </a:xfrm>
          <a:prstGeom prst="rect">
            <a:avLst/>
          </a:prstGeom>
        </p:spPr>
      </p:pic>
    </p:spTree>
    <p:extLst>
      <p:ext uri="{BB962C8B-B14F-4D97-AF65-F5344CB8AC3E}">
        <p14:creationId xmlns:p14="http://schemas.microsoft.com/office/powerpoint/2010/main" val="404320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C0F6-C0F7-4260-BB5A-5FD4470E2A2C}"/>
              </a:ext>
            </a:extLst>
          </p:cNvPr>
          <p:cNvSpPr>
            <a:spLocks noGrp="1"/>
          </p:cNvSpPr>
          <p:nvPr>
            <p:ph type="title"/>
          </p:nvPr>
        </p:nvSpPr>
        <p:spPr>
          <a:xfrm>
            <a:off x="457200" y="152400"/>
            <a:ext cx="8229600" cy="912703"/>
          </a:xfrm>
        </p:spPr>
        <p:txBody>
          <a:bodyPr/>
          <a:lstStyle/>
          <a:p>
            <a:r>
              <a:rPr lang="en-US" sz="3600" dirty="0">
                <a:latin typeface="Arial" panose="020B0604020202020204" pitchFamily="34" charset="0"/>
                <a:cs typeface="Arial" panose="020B0604020202020204" pitchFamily="34" charset="0"/>
              </a:rPr>
              <a:t>Ingios Modulus VIC System</a:t>
            </a:r>
          </a:p>
        </p:txBody>
      </p:sp>
      <p:sp>
        <p:nvSpPr>
          <p:cNvPr id="3" name="Content Placeholder 2">
            <a:extLst>
              <a:ext uri="{FF2B5EF4-FFF2-40B4-BE49-F238E27FC236}">
                <a16:creationId xmlns:a16="http://schemas.microsoft.com/office/drawing/2014/main" id="{017D9B4F-256C-41E6-A8EA-189C06A3DD42}"/>
              </a:ext>
            </a:extLst>
          </p:cNvPr>
          <p:cNvSpPr>
            <a:spLocks noGrp="1"/>
          </p:cNvSpPr>
          <p:nvPr>
            <p:ph idx="1"/>
          </p:nvPr>
        </p:nvSpPr>
        <p:spPr/>
        <p:txBody>
          <a:bodyPr/>
          <a:lstStyle/>
          <a:p>
            <a:endParaRPr lang="en-US"/>
          </a:p>
        </p:txBody>
      </p:sp>
      <p:pic>
        <p:nvPicPr>
          <p:cNvPr id="17" name="Picture 16">
            <a:extLst>
              <a:ext uri="{FF2B5EF4-FFF2-40B4-BE49-F238E27FC236}">
                <a16:creationId xmlns:a16="http://schemas.microsoft.com/office/drawing/2014/main" id="{6BAB090D-E963-4CCB-B11B-78F7B59EBF65}"/>
              </a:ext>
            </a:extLst>
          </p:cNvPr>
          <p:cNvPicPr>
            <a:picLocks noChangeAspect="1"/>
          </p:cNvPicPr>
          <p:nvPr/>
        </p:nvPicPr>
        <p:blipFill>
          <a:blip r:embed="rId2"/>
          <a:stretch>
            <a:fillRect/>
          </a:stretch>
        </p:blipFill>
        <p:spPr>
          <a:xfrm>
            <a:off x="0" y="1065103"/>
            <a:ext cx="9144000" cy="5038344"/>
          </a:xfrm>
          <a:prstGeom prst="rect">
            <a:avLst/>
          </a:prstGeom>
        </p:spPr>
      </p:pic>
      <p:pic>
        <p:nvPicPr>
          <p:cNvPr id="5" name="Picture 16" descr="https://media.glassdoor.com/sqll/41891/illinois-tollway-squarelogo.png">
            <a:extLst>
              <a:ext uri="{FF2B5EF4-FFF2-40B4-BE49-F238E27FC236}">
                <a16:creationId xmlns:a16="http://schemas.microsoft.com/office/drawing/2014/main" id="{9BEF4B94-A207-4A61-9364-86EA210BA4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7740" y="14587"/>
            <a:ext cx="1019060" cy="10190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04D855-2785-416D-A1E1-DB863C315160}"/>
              </a:ext>
            </a:extLst>
          </p:cNvPr>
          <p:cNvSpPr txBox="1"/>
          <p:nvPr/>
        </p:nvSpPr>
        <p:spPr>
          <a:xfrm>
            <a:off x="6037006" y="2792361"/>
            <a:ext cx="894735" cy="307777"/>
          </a:xfrm>
          <a:prstGeom prst="rect">
            <a:avLst/>
          </a:prstGeom>
          <a:solidFill>
            <a:schemeClr val="bg1"/>
          </a:solidFill>
        </p:spPr>
        <p:txBody>
          <a:bodyPr wrap="square" rtlCol="0">
            <a:spAutoFit/>
          </a:bodyPr>
          <a:lstStyle/>
          <a:p>
            <a:pPr algn="ctr"/>
            <a:r>
              <a:rPr lang="en-US" sz="1400" dirty="0">
                <a:ln>
                  <a:solidFill>
                    <a:schemeClr val="tx1"/>
                  </a:solidFill>
                </a:ln>
              </a:rPr>
              <a:t>Sensors</a:t>
            </a:r>
          </a:p>
        </p:txBody>
      </p:sp>
      <p:cxnSp>
        <p:nvCxnSpPr>
          <p:cNvPr id="7" name="Straight Arrow Connector 6">
            <a:extLst>
              <a:ext uri="{FF2B5EF4-FFF2-40B4-BE49-F238E27FC236}">
                <a16:creationId xmlns:a16="http://schemas.microsoft.com/office/drawing/2014/main" id="{B569C507-BBBC-4FF7-9DF4-2BBE2AA8EA65}"/>
              </a:ext>
            </a:extLst>
          </p:cNvPr>
          <p:cNvCxnSpPr>
            <a:cxnSpLocks/>
            <a:stCxn id="4" idx="0"/>
          </p:cNvCxnSpPr>
          <p:nvPr/>
        </p:nvCxnSpPr>
        <p:spPr>
          <a:xfrm flipH="1" flipV="1">
            <a:off x="5751871" y="2310581"/>
            <a:ext cx="732503" cy="4817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A63F6602-D054-41FF-9FE4-70422AB64D62}"/>
              </a:ext>
            </a:extLst>
          </p:cNvPr>
          <p:cNvSpPr/>
          <p:nvPr/>
        </p:nvSpPr>
        <p:spPr>
          <a:xfrm rot="7640162">
            <a:off x="5434974" y="2281811"/>
            <a:ext cx="260555" cy="307777"/>
          </a:xfrm>
          <a:prstGeom prst="arc">
            <a:avLst>
              <a:gd name="adj1" fmla="val 1636155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0182C2EA-67CC-40F4-9A40-C3733A7F3FE5}"/>
              </a:ext>
            </a:extLst>
          </p:cNvPr>
          <p:cNvSpPr/>
          <p:nvPr/>
        </p:nvSpPr>
        <p:spPr>
          <a:xfrm rot="7640162">
            <a:off x="5364311" y="2241440"/>
            <a:ext cx="416240" cy="455381"/>
          </a:xfrm>
          <a:prstGeom prst="arc">
            <a:avLst>
              <a:gd name="adj1" fmla="val 1636155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6878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Text Box 113"/>
          <p:cNvSpPr txBox="1">
            <a:spLocks noChangeArrowheads="1"/>
          </p:cNvSpPr>
          <p:nvPr/>
        </p:nvSpPr>
        <p:spPr bwMode="auto">
          <a:xfrm>
            <a:off x="3208193" y="1787381"/>
            <a:ext cx="58229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r" eaLnBrk="0" fontAlgn="base" hangingPunct="0">
              <a:spcBef>
                <a:spcPct val="0"/>
              </a:spcBef>
              <a:spcAft>
                <a:spcPct val="0"/>
              </a:spcAft>
            </a:pPr>
            <a:r>
              <a:rPr lang="en-US" altLang="en-US" sz="2400" b="1" dirty="0">
                <a:solidFill>
                  <a:prstClr val="white"/>
                </a:solidFill>
                <a:latin typeface="Book Antiqua" panose="02040602050305030304" pitchFamily="18" charset="0"/>
              </a:rPr>
              <a:t>Automated Plate Load Testing Report: </a:t>
            </a:r>
          </a:p>
          <a:p>
            <a:pPr algn="r" eaLnBrk="0" fontAlgn="base" hangingPunct="0">
              <a:spcBef>
                <a:spcPct val="0"/>
              </a:spcBef>
              <a:spcAft>
                <a:spcPct val="0"/>
              </a:spcAft>
            </a:pPr>
            <a:r>
              <a:rPr lang="en-US" altLang="en-US" sz="2200" b="1" dirty="0">
                <a:solidFill>
                  <a:prstClr val="white"/>
                </a:solidFill>
                <a:latin typeface="Book Antiqua" panose="02040602050305030304" pitchFamily="18" charset="0"/>
              </a:rPr>
              <a:t>I-294 NB and SB Lanes, MP. 17.5 to 40.0,  </a:t>
            </a:r>
          </a:p>
          <a:p>
            <a:pPr algn="r" eaLnBrk="0" fontAlgn="base" hangingPunct="0">
              <a:spcBef>
                <a:spcPct val="0"/>
              </a:spcBef>
              <a:spcAft>
                <a:spcPct val="0"/>
              </a:spcAft>
            </a:pPr>
            <a:r>
              <a:rPr lang="en-US" altLang="en-US" sz="2200" b="1" dirty="0">
                <a:solidFill>
                  <a:prstClr val="white"/>
                </a:solidFill>
                <a:latin typeface="Book Antiqua" panose="02040602050305030304" pitchFamily="18" charset="0"/>
              </a:rPr>
              <a:t>95</a:t>
            </a:r>
            <a:r>
              <a:rPr lang="en-US" altLang="en-US" sz="2200" b="1" baseline="30000" dirty="0">
                <a:solidFill>
                  <a:prstClr val="white"/>
                </a:solidFill>
                <a:latin typeface="Book Antiqua" panose="02040602050305030304" pitchFamily="18" charset="0"/>
              </a:rPr>
              <a:t>th</a:t>
            </a:r>
            <a:r>
              <a:rPr lang="en-US" altLang="en-US" sz="2200" b="1" dirty="0">
                <a:solidFill>
                  <a:prstClr val="white"/>
                </a:solidFill>
                <a:latin typeface="Book Antiqua" panose="02040602050305030304" pitchFamily="18" charset="0"/>
              </a:rPr>
              <a:t> Street to Balmoral Ave </a:t>
            </a:r>
          </a:p>
          <a:p>
            <a:pPr algn="r" eaLnBrk="0" fontAlgn="base" hangingPunct="0">
              <a:spcBef>
                <a:spcPct val="0"/>
              </a:spcBef>
              <a:spcAft>
                <a:spcPct val="0"/>
              </a:spcAft>
            </a:pPr>
            <a:endParaRPr lang="en-US" altLang="en-US" sz="2200" b="1" dirty="0">
              <a:solidFill>
                <a:prstClr val="white"/>
              </a:solidFill>
              <a:latin typeface="Book Antiqua" panose="02040602050305030304" pitchFamily="18"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Book Antiqua" panose="02040602050305030304" pitchFamily="18"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algn="r" eaLnBrk="0" fontAlgn="base" hangingPunct="0">
              <a:spcBef>
                <a:spcPct val="0"/>
              </a:spcBef>
              <a:spcAft>
                <a:spcPct val="0"/>
              </a:spcAft>
            </a:pPr>
            <a:endParaRPr lang="en-US" altLang="en-US" sz="1400" dirty="0">
              <a:solidFill>
                <a:prstClr val="white"/>
              </a:solidFill>
              <a:latin typeface="Arial" panose="020B0604020202020204" pitchFamily="34" charset="0"/>
            </a:endParaRPr>
          </a:p>
          <a:p>
            <a:pPr eaLnBrk="0" fontAlgn="base" hangingPunct="0">
              <a:spcBef>
                <a:spcPct val="0"/>
              </a:spcBef>
              <a:spcAft>
                <a:spcPct val="0"/>
              </a:spcAft>
            </a:pPr>
            <a:endParaRPr lang="en-US" altLang="en-US" dirty="0">
              <a:solidFill>
                <a:prstClr val="white"/>
              </a:solidFill>
              <a:latin typeface="Arial" panose="020B0604020202020204" pitchFamily="34" charset="0"/>
            </a:endParaRPr>
          </a:p>
        </p:txBody>
      </p:sp>
      <p:pic>
        <p:nvPicPr>
          <p:cNvPr id="2" name="Picture 1"/>
          <p:cNvPicPr>
            <a:picLocks noChangeAspect="1"/>
          </p:cNvPicPr>
          <p:nvPr/>
        </p:nvPicPr>
        <p:blipFill rotWithShape="1">
          <a:blip r:embed="rId4"/>
          <a:srcRect l="7779" t="5813" r="68032" b="39742"/>
          <a:stretch/>
        </p:blipFill>
        <p:spPr>
          <a:xfrm>
            <a:off x="189617" y="5046726"/>
            <a:ext cx="2469532" cy="1736943"/>
          </a:xfrm>
          <a:prstGeom prst="rect">
            <a:avLst/>
          </a:prstGeom>
        </p:spPr>
      </p:pic>
      <p:pic>
        <p:nvPicPr>
          <p:cNvPr id="5" name="Picture 4"/>
          <p:cNvPicPr>
            <a:picLocks noChangeAspect="1"/>
          </p:cNvPicPr>
          <p:nvPr/>
        </p:nvPicPr>
        <p:blipFill>
          <a:blip r:embed="rId5"/>
          <a:stretch>
            <a:fillRect/>
          </a:stretch>
        </p:blipFill>
        <p:spPr>
          <a:xfrm>
            <a:off x="358755" y="140675"/>
            <a:ext cx="1065628" cy="799221"/>
          </a:xfrm>
          <a:prstGeom prst="rect">
            <a:avLst/>
          </a:prstGeom>
        </p:spPr>
      </p:pic>
      <p:sp>
        <p:nvSpPr>
          <p:cNvPr id="7" name="Rectangle 6"/>
          <p:cNvSpPr/>
          <p:nvPr/>
        </p:nvSpPr>
        <p:spPr>
          <a:xfrm>
            <a:off x="4459143" y="5892173"/>
            <a:ext cx="4572000" cy="738664"/>
          </a:xfrm>
          <a:prstGeom prst="rect">
            <a:avLst/>
          </a:prstGeom>
          <a:solidFill>
            <a:schemeClr val="bg1"/>
          </a:solidFill>
        </p:spPr>
        <p:txBody>
          <a:bodyPr>
            <a:spAutoFit/>
          </a:bodyPr>
          <a:lstStyle/>
          <a:p>
            <a:r>
              <a:rPr lang="en-US" sz="1400" i="1" dirty="0">
                <a:solidFill>
                  <a:prstClr val="black"/>
                </a:solidFill>
                <a:latin typeface="Arial" panose="020B0604020202020204" pitchFamily="34" charset="0"/>
                <a:ea typeface="Calibri" panose="020F0502020204030204" pitchFamily="34" charset="0"/>
                <a:cs typeface="Arial" panose="020B0604020202020204" pitchFamily="34" charset="0"/>
              </a:rPr>
              <a:t>“The Tollway’s objective is to design and reconstruct this section of expressway in the most cost efficient manner for the life of the pavement.”</a:t>
            </a:r>
            <a:endParaRPr lang="en-US" sz="1400" i="1"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4515572" y="1353461"/>
            <a:ext cx="4572000" cy="1477328"/>
          </a:xfrm>
          <a:prstGeom prst="rect">
            <a:avLst/>
          </a:prstGeom>
          <a:solidFill>
            <a:schemeClr val="bg1">
              <a:lumMod val="65000"/>
            </a:schemeClr>
          </a:solidFill>
          <a:ln>
            <a:solidFill>
              <a:srgbClr val="0000FF"/>
            </a:solidFill>
          </a:ln>
        </p:spPr>
        <p:txBody>
          <a:bodyPr>
            <a:spAutoFit/>
          </a:bodyPr>
          <a:lstStyle/>
          <a:p>
            <a:r>
              <a:rPr lang="en-US" i="1" dirty="0">
                <a:solidFill>
                  <a:srgbClr val="303C77"/>
                </a:solidFill>
                <a:latin typeface="Arial" panose="020B0604020202020204" pitchFamily="34" charset="0"/>
                <a:cs typeface="Arial" panose="020B0604020202020204" pitchFamily="34" charset="0"/>
              </a:rPr>
              <a:t>“ With the APLT technology, we now have actual measurements of how well the subgrade will support the pavement, so we can avoid overdesign.”  </a:t>
            </a:r>
          </a:p>
          <a:p>
            <a:r>
              <a:rPr lang="en-US" dirty="0">
                <a:solidFill>
                  <a:srgbClr val="303C77"/>
                </a:solidFill>
                <a:latin typeface="Arial" panose="020B0604020202020204" pitchFamily="34" charset="0"/>
                <a:cs typeface="Arial" panose="020B0604020202020204" pitchFamily="34" charset="0"/>
              </a:rPr>
              <a:t>  </a:t>
            </a:r>
            <a:r>
              <a:rPr lang="en-US" sz="1400" dirty="0">
                <a:solidFill>
                  <a:srgbClr val="ED7D31">
                    <a:lumMod val="75000"/>
                  </a:srgbClr>
                </a:solidFill>
                <a:latin typeface="Arial" panose="020B0604020202020204" pitchFamily="34" charset="0"/>
                <a:cs typeface="Arial" panose="020B0604020202020204" pitchFamily="34" charset="0"/>
              </a:rPr>
              <a:t>Steve Gillen, PE  —  IL Tollway Materials Manage</a:t>
            </a:r>
          </a:p>
        </p:txBody>
      </p:sp>
    </p:spTree>
    <p:extLst>
      <p:ext uri="{BB962C8B-B14F-4D97-AF65-F5344CB8AC3E}">
        <p14:creationId xmlns:p14="http://schemas.microsoft.com/office/powerpoint/2010/main" val="46554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BA61-7417-409E-B717-B1CD7D17652D}"/>
              </a:ext>
            </a:extLst>
          </p:cNvPr>
          <p:cNvSpPr>
            <a:spLocks noGrp="1"/>
          </p:cNvSpPr>
          <p:nvPr>
            <p:ph type="title"/>
          </p:nvPr>
        </p:nvSpPr>
        <p:spPr>
          <a:xfrm>
            <a:off x="457200" y="152400"/>
            <a:ext cx="8229600" cy="837853"/>
          </a:xfrm>
        </p:spPr>
        <p:txBody>
          <a:bodyPr/>
          <a:lstStyle/>
          <a:p>
            <a:r>
              <a:rPr lang="en-US" sz="2800" dirty="0">
                <a:latin typeface="Arial" panose="020B0604020202020204" pitchFamily="34" charset="0"/>
                <a:cs typeface="Arial" panose="020B0604020202020204" pitchFamily="34" charset="0"/>
              </a:rPr>
              <a:t>Ingios: Accelerated Testing System</a:t>
            </a:r>
          </a:p>
        </p:txBody>
      </p:sp>
      <p:pic>
        <p:nvPicPr>
          <p:cNvPr id="7" name="Picture 6">
            <a:extLst>
              <a:ext uri="{FF2B5EF4-FFF2-40B4-BE49-F238E27FC236}">
                <a16:creationId xmlns:a16="http://schemas.microsoft.com/office/drawing/2014/main" id="{59091E86-FF99-4678-B440-B3488EBF0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253"/>
            <a:ext cx="9144000" cy="5143500"/>
          </a:xfrm>
          <a:prstGeom prst="rect">
            <a:avLst/>
          </a:prstGeom>
        </p:spPr>
      </p:pic>
    </p:spTree>
    <p:extLst>
      <p:ext uri="{BB962C8B-B14F-4D97-AF65-F5344CB8AC3E}">
        <p14:creationId xmlns:p14="http://schemas.microsoft.com/office/powerpoint/2010/main" val="253156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889760" y="6210008"/>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Tenets of Pavement Foundation Measurement</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9859C431-DD43-4E2D-8084-0756F2E9C48C}"/>
              </a:ext>
            </a:extLst>
          </p:cNvPr>
          <p:cNvGrpSpPr/>
          <p:nvPr/>
        </p:nvGrpSpPr>
        <p:grpSpPr>
          <a:xfrm>
            <a:off x="897201" y="6284443"/>
            <a:ext cx="701238" cy="391500"/>
            <a:chOff x="-1516380" y="-30480"/>
            <a:chExt cx="1219198" cy="716590"/>
          </a:xfrm>
        </p:grpSpPr>
        <p:sp>
          <p:nvSpPr>
            <p:cNvPr id="39" name="Oval 38">
              <a:extLst>
                <a:ext uri="{FF2B5EF4-FFF2-40B4-BE49-F238E27FC236}">
                  <a16:creationId xmlns:a16="http://schemas.microsoft.com/office/drawing/2014/main" id="{10038C5D-1A52-438E-8C9F-5727CBAE883D}"/>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E483468C-1421-4ACF-BA28-E7F6B6FF5E82}"/>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7">
              <a:extLst>
                <a:ext uri="{FF2B5EF4-FFF2-40B4-BE49-F238E27FC236}">
                  <a16:creationId xmlns:a16="http://schemas.microsoft.com/office/drawing/2014/main" id="{EA2C9860-010A-49DB-8023-ADD8E398CFC9}"/>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8">
              <a:extLst>
                <a:ext uri="{FF2B5EF4-FFF2-40B4-BE49-F238E27FC236}">
                  <a16:creationId xmlns:a16="http://schemas.microsoft.com/office/drawing/2014/main" id="{C2139B2D-8E9A-4892-8A22-CF7EBF9FD6C5}"/>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289C64-61C9-4F07-B970-ED7EF903C8EA}"/>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4BF586-3EA3-482A-81BC-296A7708DBF1}"/>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25A23F-6166-4B0B-8A07-EA8BD3603E52}"/>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676C5AC-01C7-4E91-AC21-AFBFCDF53989}"/>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EAB518-DC8A-43CB-8398-B62E1B86F63D}"/>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8101AA0-F6EA-4845-AAE3-476DF000C84A}"/>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7EB740-9D45-4651-A91D-7486306A056B}"/>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2754E5-3A6A-444F-BE63-39A3B76C549A}"/>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DAB8C3-F337-496B-A5D9-CD08FB9EB94F}"/>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446FE5-2135-4A86-96CA-7B0830D80BDA}"/>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75199DD-5386-4E1E-B4F8-E965126DFDE6}"/>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E9989A5-21E3-43BE-8DE4-7C1234E50961}"/>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91B305-5D8C-4CFA-A5BE-09E7A9281C86}"/>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1BF2015-58F6-45A6-9745-BA75ED286265}"/>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B20C875-7E25-4785-A795-E2F2A9921A01}"/>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BDE1BBD-F074-4521-918F-C6D4798917B1}"/>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7B93A6F9-AEA8-485A-A3D0-99CEB81FC00E}"/>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87401DAC-B6D8-4162-B9A0-65809D065F2F}"/>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7D511A5-7195-4CCF-A47F-7334DA16C3A8}"/>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Freeform 48">
              <a:extLst>
                <a:ext uri="{FF2B5EF4-FFF2-40B4-BE49-F238E27FC236}">
                  <a16:creationId xmlns:a16="http://schemas.microsoft.com/office/drawing/2014/main" id="{AFD09C51-6165-4DC4-AAF8-48CACBE0BBC4}"/>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83C64CC0-7B9F-43E6-89E5-CD9E04D964F6}"/>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04A992AB-AE63-4346-9FC6-C0E5B839BBF6}"/>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Straight Connector 64">
              <a:extLst>
                <a:ext uri="{FF2B5EF4-FFF2-40B4-BE49-F238E27FC236}">
                  <a16:creationId xmlns:a16="http://schemas.microsoft.com/office/drawing/2014/main" id="{AD98DD03-4048-47C6-9925-FB807C46CF7E}"/>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F62757DE-53C2-4621-95F0-A32E81F7B1B3}"/>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76090B5-0AE4-4342-88AC-91705B08F00B}"/>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7D1A1FE9-1C85-40DF-867A-0758C181D957}"/>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122E7ABF-786F-483B-95AE-91DE1113C496}"/>
              </a:ext>
            </a:extLst>
          </p:cNvPr>
          <p:cNvSpPr/>
          <p:nvPr/>
        </p:nvSpPr>
        <p:spPr>
          <a:xfrm>
            <a:off x="628650" y="1443841"/>
            <a:ext cx="8134709" cy="397031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Performance of pavements is </a:t>
            </a:r>
            <a:r>
              <a:rPr kumimoji="0" lang="en-US" sz="1800" b="0" i="0" u="sng"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directly coupled</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to the support provided by the pavement foundation layers and embankment.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Pavement foundation layer </a:t>
            </a:r>
            <a:r>
              <a:rPr kumimoji="0" lang="en-US" sz="18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stiffness</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(resistance to deformation in response to an applied stress), </a:t>
            </a:r>
            <a:r>
              <a:rPr kumimoji="0" lang="en-US" sz="18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permanent deformation </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(deformation not recovered from removal of applied stresses), and </a:t>
            </a:r>
            <a:r>
              <a:rPr kumimoji="0" lang="en-US" sz="18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uniformity of support </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(localized variations) are critical factors affecting pavement performance, and therefore </a:t>
            </a:r>
            <a:r>
              <a:rPr kumimoji="0" lang="en-US" sz="1800" b="0" i="0" u="sng"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need to be measured to verify construction quality</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By measuring the critical engineering properties and understanding how they affect performance, </a:t>
            </a:r>
            <a:r>
              <a:rPr kumimoji="0" lang="en-US" sz="1800" b="0" i="0" u="sng" strike="noStrike" kern="1200" cap="none" spc="0" normalizeH="0" baseline="0" noProof="0" dirty="0">
                <a:ln>
                  <a:noFill/>
                </a:ln>
                <a:solidFill>
                  <a:srgbClr val="5B9BD5">
                    <a:lumMod val="50000"/>
                  </a:srgbClr>
                </a:solidFill>
                <a:effectLst/>
                <a:highlight>
                  <a:srgbClr val="D1CFCF"/>
                </a:highlight>
                <a:uLnTx/>
                <a:uFillTx/>
                <a:latin typeface="Arial" panose="020B0604020202020204" pitchFamily="34" charset="0"/>
                <a:ea typeface="Times New Roman" panose="02020603050405020304" pitchFamily="18" charset="0"/>
                <a:cs typeface="Arial" panose="020B0604020202020204" pitchFamily="34" charset="0"/>
              </a:rPr>
              <a:t>pavement design methodologies can be improved</a:t>
            </a: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With improvements to design, pavement system performance can be optimized and </a:t>
            </a:r>
            <a:r>
              <a:rPr kumimoji="0" lang="en-US" sz="1800" b="0" i="0" u="sng" strike="noStrike" kern="1200" cap="none" spc="0" normalizeH="0" baseline="0" noProof="0" dirty="0">
                <a:ln>
                  <a:noFill/>
                </a:ln>
                <a:solidFill>
                  <a:srgbClr val="5B9BD5">
                    <a:lumMod val="50000"/>
                  </a:srgbClr>
                </a:solidFill>
                <a:effectLst/>
                <a:highlight>
                  <a:srgbClr val="D1CFCF"/>
                </a:highlight>
                <a:uLnTx/>
                <a:uFillTx/>
                <a:latin typeface="Arial" panose="020B0604020202020204" pitchFamily="34" charset="0"/>
                <a:ea typeface="Times New Roman" panose="02020603050405020304" pitchFamily="18" charset="0"/>
                <a:cs typeface="Arial" panose="020B0604020202020204" pitchFamily="34" charset="0"/>
              </a:rPr>
              <a:t>risks of performance problems can be reduced</a:t>
            </a:r>
            <a:r>
              <a:rPr kumimoji="0" lang="en-US" sz="1800" b="0" i="0" u="sng"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3" name="Title 72">
            <a:extLst>
              <a:ext uri="{FF2B5EF4-FFF2-40B4-BE49-F238E27FC236}">
                <a16:creationId xmlns:a16="http://schemas.microsoft.com/office/drawing/2014/main" id="{D1BC2868-BBD8-4F10-AA6B-99D87037B59E}"/>
              </a:ext>
            </a:extLst>
          </p:cNvPr>
          <p:cNvSpPr>
            <a:spLocks noGrp="1"/>
          </p:cNvSpPr>
          <p:nvPr>
            <p:ph type="title"/>
          </p:nvPr>
        </p:nvSpPr>
        <p:spPr>
          <a:xfrm>
            <a:off x="628650" y="365127"/>
            <a:ext cx="7886700" cy="781200"/>
          </a:xfrm>
        </p:spPr>
        <p:txBody>
          <a:bodyPr>
            <a:normAutofit/>
          </a:bodyPr>
          <a:lstStyle/>
          <a:p>
            <a:r>
              <a:rPr lang="en-US" sz="2800" dirty="0">
                <a:latin typeface="Arial" panose="020B0604020202020204" pitchFamily="34" charset="0"/>
                <a:cs typeface="Arial" panose="020B0604020202020204" pitchFamily="34" charset="0"/>
              </a:rPr>
              <a:t>Tenets of measurement …</a:t>
            </a:r>
          </a:p>
        </p:txBody>
      </p:sp>
    </p:spTree>
    <p:extLst>
      <p:ext uri="{BB962C8B-B14F-4D97-AF65-F5344CB8AC3E}">
        <p14:creationId xmlns:p14="http://schemas.microsoft.com/office/powerpoint/2010/main" val="2200435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889760" y="6210008"/>
          <a:ext cx="6123260" cy="632460"/>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65205">
                <a:tc gridSpan="3">
                  <a:txBody>
                    <a:bodyPr/>
                    <a:lstStyle/>
                    <a:p>
                      <a:pPr algn="ctr" fontAlgn="ctr"/>
                      <a:endParaRPr lang="en-US" sz="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9085">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189085">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189085">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2">
            <a:extLst>
              <a:ext uri="{FF2B5EF4-FFF2-40B4-BE49-F238E27FC236}">
                <a16:creationId xmlns:a16="http://schemas.microsoft.com/office/drawing/2014/main" id="{76955253-AD5F-4905-8416-69D7A5381D03}"/>
              </a:ext>
            </a:extLst>
          </p:cNvPr>
          <p:cNvSpPr txBox="1"/>
          <p:nvPr/>
        </p:nvSpPr>
        <p:spPr>
          <a:xfrm>
            <a:off x="1306782" y="792934"/>
            <a:ext cx="6845742" cy="430008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 Mapping Test Sections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Volume Road, </a:t>
            </a:r>
            <a:r>
              <a:rPr kumimoji="0" lang="en-US" sz="3675"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MnRoad</a:t>
            </a:r>
            <a:endParaRPr kumimoji="0" lang="en-US" sz="3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SUMMARY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30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06/26/2017 to 09/01/2017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Site Personnel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David J. White (Ingios)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Pavana Vennapusa (Ingios)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James Colby Van Nimwegen (Ingios)</a:t>
            </a:r>
          </a:p>
        </p:txBody>
      </p:sp>
    </p:spTree>
    <p:extLst>
      <p:ext uri="{BB962C8B-B14F-4D97-AF65-F5344CB8AC3E}">
        <p14:creationId xmlns:p14="http://schemas.microsoft.com/office/powerpoint/2010/main" val="215276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TextBox 551">
            <a:extLst>
              <a:ext uri="{FF2B5EF4-FFF2-40B4-BE49-F238E27FC236}">
                <a16:creationId xmlns:a16="http://schemas.microsoft.com/office/drawing/2014/main" id="{947640C1-1C01-4693-86DD-EB77D08368DD}"/>
              </a:ext>
            </a:extLst>
          </p:cNvPr>
          <p:cNvSpPr txBox="1"/>
          <p:nvPr/>
        </p:nvSpPr>
        <p:spPr>
          <a:xfrm>
            <a:off x="122014" y="3596024"/>
            <a:ext cx="2346898"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Sections reworked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to include geosynthetic/geogrid at subbase/subgrade interface</a:t>
            </a:r>
          </a:p>
        </p:txBody>
      </p:sp>
      <p:graphicFrame>
        <p:nvGraphicFramePr>
          <p:cNvPr id="5" name="Table 4"/>
          <p:cNvGraphicFramePr>
            <a:graphicFrameLocks noGrp="1"/>
          </p:cNvGraphicFramePr>
          <p:nvPr>
            <p:extLst/>
          </p:nvPr>
        </p:nvGraphicFramePr>
        <p:xfrm>
          <a:off x="1889760" y="6210008"/>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SUMMARY OF DIFFERENT CROSS-SECTIONS W/ VIC MAPPING</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32DB206-E978-4301-9388-272BF83F3218}"/>
              </a:ext>
            </a:extLst>
          </p:cNvPr>
          <p:cNvSpPr/>
          <p:nvPr/>
        </p:nvSpPr>
        <p:spPr>
          <a:xfrm>
            <a:off x="131563" y="474586"/>
            <a:ext cx="1948724" cy="457200"/>
          </a:xfrm>
          <a:prstGeom prst="rect">
            <a:avLst/>
          </a:prstGeom>
          <a:solidFill>
            <a:schemeClr val="tx1">
              <a:lumMod val="50000"/>
              <a:lumOff val="5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EA74F3C5-5D16-4CF1-995C-2BB5885CB122}"/>
              </a:ext>
            </a:extLst>
          </p:cNvPr>
          <p:cNvSpPr/>
          <p:nvPr/>
        </p:nvSpPr>
        <p:spPr>
          <a:xfrm>
            <a:off x="131563" y="931786"/>
            <a:ext cx="1948724" cy="783771"/>
          </a:xfrm>
          <a:prstGeom prst="rect">
            <a:avLst/>
          </a:prstGeom>
          <a:solidFill>
            <a:schemeClr val="accent4">
              <a:lumMod val="40000"/>
              <a:lumOff val="6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24">
            <a:extLst>
              <a:ext uri="{FF2B5EF4-FFF2-40B4-BE49-F238E27FC236}">
                <a16:creationId xmlns:a16="http://schemas.microsoft.com/office/drawing/2014/main" id="{B282E26A-A6E8-4E36-9304-FCFB0EA13FF3}"/>
              </a:ext>
            </a:extLst>
          </p:cNvPr>
          <p:cNvSpPr txBox="1"/>
          <p:nvPr/>
        </p:nvSpPr>
        <p:spPr>
          <a:xfrm>
            <a:off x="141135" y="475402"/>
            <a:ext cx="1784840"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in. Class 5Q Aggregate Base</a:t>
            </a:r>
          </a:p>
        </p:txBody>
      </p:sp>
      <p:sp>
        <p:nvSpPr>
          <p:cNvPr id="61" name="TextBox 29">
            <a:extLst>
              <a:ext uri="{FF2B5EF4-FFF2-40B4-BE49-F238E27FC236}">
                <a16:creationId xmlns:a16="http://schemas.microsoft.com/office/drawing/2014/main" id="{CFC93A54-2114-446E-84DA-9E9E23E4040A}"/>
              </a:ext>
            </a:extLst>
          </p:cNvPr>
          <p:cNvSpPr txBox="1"/>
          <p:nvPr/>
        </p:nvSpPr>
        <p:spPr>
          <a:xfrm>
            <a:off x="118116" y="968285"/>
            <a:ext cx="98082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Sand Subgrade</a:t>
            </a:r>
          </a:p>
        </p:txBody>
      </p:sp>
      <p:cxnSp>
        <p:nvCxnSpPr>
          <p:cNvPr id="62" name="Straight Connector 61">
            <a:extLst>
              <a:ext uri="{FF2B5EF4-FFF2-40B4-BE49-F238E27FC236}">
                <a16:creationId xmlns:a16="http://schemas.microsoft.com/office/drawing/2014/main" id="{7D9FDF15-6571-4E1D-99BC-72B530A5AE17}"/>
              </a:ext>
            </a:extLst>
          </p:cNvPr>
          <p:cNvCxnSpPr>
            <a:cxnSpLocks/>
          </p:cNvCxnSpPr>
          <p:nvPr/>
        </p:nvCxnSpPr>
        <p:spPr>
          <a:xfrm>
            <a:off x="131018" y="1719802"/>
            <a:ext cx="1952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5DA7B511-BF50-4FD5-A878-93F5F5D2E01C}"/>
              </a:ext>
            </a:extLst>
          </p:cNvPr>
          <p:cNvGrpSpPr/>
          <p:nvPr/>
        </p:nvGrpSpPr>
        <p:grpSpPr>
          <a:xfrm>
            <a:off x="259573" y="75706"/>
            <a:ext cx="701238" cy="391500"/>
            <a:chOff x="-1516380" y="-30480"/>
            <a:chExt cx="1219198" cy="716590"/>
          </a:xfrm>
        </p:grpSpPr>
        <p:sp>
          <p:nvSpPr>
            <p:cNvPr id="64" name="Oval 63">
              <a:extLst>
                <a:ext uri="{FF2B5EF4-FFF2-40B4-BE49-F238E27FC236}">
                  <a16:creationId xmlns:a16="http://schemas.microsoft.com/office/drawing/2014/main" id="{4AE49842-8A4A-46DE-A237-A29426AEEECC}"/>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65" name="Straight Connector 64">
              <a:extLst>
                <a:ext uri="{FF2B5EF4-FFF2-40B4-BE49-F238E27FC236}">
                  <a16:creationId xmlns:a16="http://schemas.microsoft.com/office/drawing/2014/main" id="{39120462-269A-4D4B-88EE-8DB68220ADB8}"/>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reeform 7">
              <a:extLst>
                <a:ext uri="{FF2B5EF4-FFF2-40B4-BE49-F238E27FC236}">
                  <a16:creationId xmlns:a16="http://schemas.microsoft.com/office/drawing/2014/main" id="{89AB5392-7F11-4454-B45A-4D1A286B7972}"/>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Connector 8">
              <a:extLst>
                <a:ext uri="{FF2B5EF4-FFF2-40B4-BE49-F238E27FC236}">
                  <a16:creationId xmlns:a16="http://schemas.microsoft.com/office/drawing/2014/main" id="{C1E63253-31FA-4F9E-B9EB-8BC8409DE343}"/>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99D5AA-A4C3-4E30-8CAE-CC95C7AC6043}"/>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8E2696-4016-444F-9520-D77D182F16FF}"/>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1961D47-84BF-427A-8412-3BCC3A3B8FE1}"/>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01BA3C-6270-495B-A5BE-19D808C977FF}"/>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DAD2587-55B1-4C01-8E59-A68BFB459ABC}"/>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A7F70D4-CF18-4694-A7D0-D471A28D8081}"/>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55E07-2B58-47D2-881B-DD53E82F4A2C}"/>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1175902-94F8-4611-B9FB-6B71506DC8D9}"/>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4E6C85C-73DF-4E09-BE2C-1F40EB1C3AD3}"/>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7481194-2F35-42C8-85E1-107A9672AE96}"/>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56CD8C0-C357-48A2-8B3F-D58988CF2E3A}"/>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59D173F-2E02-4309-B09E-59A821590FB2}"/>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CC92FFC-2D84-470D-B42D-FE61A58039D2}"/>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D03C2672-4024-4B31-A226-9518D74B0CB6}"/>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3C7CDFCD-9468-484A-8F89-E2C072DD3773}"/>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37AB67CC-8A8A-4D77-8218-2B65F98CDC99}"/>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D85D4C3E-EB1D-4D52-9619-24A8E7C8D3DE}"/>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5" name="Straight Connector 84">
              <a:extLst>
                <a:ext uri="{FF2B5EF4-FFF2-40B4-BE49-F238E27FC236}">
                  <a16:creationId xmlns:a16="http://schemas.microsoft.com/office/drawing/2014/main" id="{603E669D-9B9D-471D-A4B7-8CD1D489CE00}"/>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67EEAFA-FBED-4126-9B79-E909D8C2C26D}"/>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Freeform 48">
              <a:extLst>
                <a:ext uri="{FF2B5EF4-FFF2-40B4-BE49-F238E27FC236}">
                  <a16:creationId xmlns:a16="http://schemas.microsoft.com/office/drawing/2014/main" id="{5272CC25-039B-4CA5-A6CC-6FB1A2656FE8}"/>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7CCE9095-2DE9-4972-9B54-83174F50186F}"/>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9EBCC7DA-6555-469C-BF14-B7FD57680018}"/>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D44F6943-6F1C-41B9-834F-17626CB52A6A}"/>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3487C4FF-8FC8-4357-AFA5-6D306EDEBFC8}"/>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9943D062-416D-4D9C-A43F-EB7F8321DE54}"/>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4027D0ED-61F7-42EE-930E-D59E5DA5FA0D}"/>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TextBox 93">
            <a:extLst>
              <a:ext uri="{FF2B5EF4-FFF2-40B4-BE49-F238E27FC236}">
                <a16:creationId xmlns:a16="http://schemas.microsoft.com/office/drawing/2014/main" id="{30D07FC7-660F-467C-B47C-E20ABD165853}"/>
              </a:ext>
            </a:extLst>
          </p:cNvPr>
          <p:cNvSpPr txBox="1"/>
          <p:nvPr/>
        </p:nvSpPr>
        <p:spPr>
          <a:xfrm>
            <a:off x="1048234" y="224794"/>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124-424</a:t>
            </a:r>
          </a:p>
        </p:txBody>
      </p:sp>
      <p:sp>
        <p:nvSpPr>
          <p:cNvPr id="96" name="Rectangle 95">
            <a:extLst>
              <a:ext uri="{FF2B5EF4-FFF2-40B4-BE49-F238E27FC236}">
                <a16:creationId xmlns:a16="http://schemas.microsoft.com/office/drawing/2014/main" id="{7AE3ADF2-2C95-4A8F-BEC4-4DA6F9F11C6D}"/>
              </a:ext>
            </a:extLst>
          </p:cNvPr>
          <p:cNvSpPr/>
          <p:nvPr/>
        </p:nvSpPr>
        <p:spPr>
          <a:xfrm>
            <a:off x="2339405" y="446073"/>
            <a:ext cx="1948724" cy="1267969"/>
          </a:xfrm>
          <a:prstGeom prst="rect">
            <a:avLst/>
          </a:prstGeom>
          <a:solidFill>
            <a:schemeClr val="accent6">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7" name="Straight Connector 96">
            <a:extLst>
              <a:ext uri="{FF2B5EF4-FFF2-40B4-BE49-F238E27FC236}">
                <a16:creationId xmlns:a16="http://schemas.microsoft.com/office/drawing/2014/main" id="{EB186979-F637-497B-97B5-41F27266502C}"/>
              </a:ext>
            </a:extLst>
          </p:cNvPr>
          <p:cNvCxnSpPr>
            <a:cxnSpLocks/>
          </p:cNvCxnSpPr>
          <p:nvPr/>
        </p:nvCxnSpPr>
        <p:spPr>
          <a:xfrm>
            <a:off x="2341293" y="1714643"/>
            <a:ext cx="1952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CCD3898C-62B4-4423-8A75-6480461F1844}"/>
              </a:ext>
            </a:extLst>
          </p:cNvPr>
          <p:cNvGrpSpPr/>
          <p:nvPr/>
        </p:nvGrpSpPr>
        <p:grpSpPr>
          <a:xfrm>
            <a:off x="2421600" y="40067"/>
            <a:ext cx="701238" cy="391500"/>
            <a:chOff x="-1516380" y="-30480"/>
            <a:chExt cx="1219198" cy="716590"/>
          </a:xfrm>
        </p:grpSpPr>
        <p:sp>
          <p:nvSpPr>
            <p:cNvPr id="99" name="Oval 98">
              <a:extLst>
                <a:ext uri="{FF2B5EF4-FFF2-40B4-BE49-F238E27FC236}">
                  <a16:creationId xmlns:a16="http://schemas.microsoft.com/office/drawing/2014/main" id="{F4F00AD3-CD30-4499-99C6-EF3CD24AAE3B}"/>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7E38E91F-6ADA-41AA-8069-E70980F0D0BB}"/>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Freeform 7">
              <a:extLst>
                <a:ext uri="{FF2B5EF4-FFF2-40B4-BE49-F238E27FC236}">
                  <a16:creationId xmlns:a16="http://schemas.microsoft.com/office/drawing/2014/main" id="{0257FF4D-2BF2-4438-97E2-23436E5EF398}"/>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2" name="Straight Connector 8">
              <a:extLst>
                <a:ext uri="{FF2B5EF4-FFF2-40B4-BE49-F238E27FC236}">
                  <a16:creationId xmlns:a16="http://schemas.microsoft.com/office/drawing/2014/main" id="{612847EC-0E73-4C62-9892-D5611D9447A1}"/>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8B1AB2F-1FC1-4354-BF26-C5AABA684436}"/>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5180E6-66B3-49C8-BB5F-A4D8C2852E27}"/>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CD34AE8-F00F-4F4B-BC9F-10B10E471385}"/>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6B25D9E-D2FA-4F6D-97F9-00C7744C1581}"/>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1670685-DDB8-408C-8009-80410853A12D}"/>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BB3F31C-F8C4-4C87-A3A8-CDD210C52DDD}"/>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A09FB30-7C86-46F9-B734-3C42391402A3}"/>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BA282E9-1EE3-44CD-8479-4B43E07E8905}"/>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B07D1FA-993D-4CC3-B448-503AF2FEC946}"/>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935E20C-70BB-4D97-88FB-082371F7A7A5}"/>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5ED923-AF35-4284-973D-FFF4A3C6B1C5}"/>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13C66CD-BD73-48E2-81EF-E543DA4946F3}"/>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F95C42F-37B3-49A8-BCB7-A6018C536171}"/>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6A0574D3-95D8-4C80-ACDA-41D5CB992F81}"/>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4D8B755E-E84E-4A5E-B1FC-44933BAB755A}"/>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770C9361-EFAB-49A6-B478-9D09D4759868}"/>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BC6FFEF3-9A6E-4A36-8BBC-48F0E6BADC13}"/>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0" name="Straight Connector 119">
              <a:extLst>
                <a:ext uri="{FF2B5EF4-FFF2-40B4-BE49-F238E27FC236}">
                  <a16:creationId xmlns:a16="http://schemas.microsoft.com/office/drawing/2014/main" id="{9ABB7B86-25B8-499B-893A-303A3542E1EA}"/>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BB009BB-CC4C-4CE0-8E0F-1D24C391D6D7}"/>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Freeform 48">
              <a:extLst>
                <a:ext uri="{FF2B5EF4-FFF2-40B4-BE49-F238E27FC236}">
                  <a16:creationId xmlns:a16="http://schemas.microsoft.com/office/drawing/2014/main" id="{3E8ED017-5780-4DE3-B0E1-8248F6FFA828}"/>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2182B856-F1F4-4DA5-B35F-3FC705DA170D}"/>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C03098E0-5202-4392-B2EB-D3FBB7C256A4}"/>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5" name="Straight Connector 124">
              <a:extLst>
                <a:ext uri="{FF2B5EF4-FFF2-40B4-BE49-F238E27FC236}">
                  <a16:creationId xmlns:a16="http://schemas.microsoft.com/office/drawing/2014/main" id="{4E6D9E85-160F-417D-B070-05EF1427C49B}"/>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2E3082F-C7EE-4988-BBFC-FC64FF8B1052}"/>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3254C580-3265-4A59-8BF5-A68DE6981827}"/>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F9C74C9E-55CD-43EC-8820-1D937C67200E}"/>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TextBox 128">
            <a:extLst>
              <a:ext uri="{FF2B5EF4-FFF2-40B4-BE49-F238E27FC236}">
                <a16:creationId xmlns:a16="http://schemas.microsoft.com/office/drawing/2014/main" id="{EE3410CE-F963-47F1-AFEE-F2AA73713885}"/>
              </a:ext>
            </a:extLst>
          </p:cNvPr>
          <p:cNvSpPr txBox="1"/>
          <p:nvPr/>
        </p:nvSpPr>
        <p:spPr>
          <a:xfrm>
            <a:off x="3287958" y="194789"/>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138-238</a:t>
            </a:r>
          </a:p>
        </p:txBody>
      </p:sp>
      <p:sp>
        <p:nvSpPr>
          <p:cNvPr id="130" name="TextBox 24">
            <a:extLst>
              <a:ext uri="{FF2B5EF4-FFF2-40B4-BE49-F238E27FC236}">
                <a16:creationId xmlns:a16="http://schemas.microsoft.com/office/drawing/2014/main" id="{3BFB9BD2-9C8E-41FD-9C12-C0CAAEFE4966}"/>
              </a:ext>
            </a:extLst>
          </p:cNvPr>
          <p:cNvSpPr txBox="1"/>
          <p:nvPr/>
        </p:nvSpPr>
        <p:spPr>
          <a:xfrm>
            <a:off x="2348977" y="446890"/>
            <a:ext cx="1941039"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Material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Mixture of existing subgrade and base material</a:t>
            </a:r>
          </a:p>
        </p:txBody>
      </p:sp>
      <p:sp>
        <p:nvSpPr>
          <p:cNvPr id="132" name="Rectangle 131">
            <a:extLst>
              <a:ext uri="{FF2B5EF4-FFF2-40B4-BE49-F238E27FC236}">
                <a16:creationId xmlns:a16="http://schemas.microsoft.com/office/drawing/2014/main" id="{4C574872-3BC6-419B-8C88-2223F3784988}"/>
              </a:ext>
            </a:extLst>
          </p:cNvPr>
          <p:cNvSpPr/>
          <p:nvPr/>
        </p:nvSpPr>
        <p:spPr>
          <a:xfrm>
            <a:off x="4580551" y="1189265"/>
            <a:ext cx="1948724" cy="529065"/>
          </a:xfrm>
          <a:prstGeom prst="rect">
            <a:avLst/>
          </a:prstGeom>
          <a:solidFill>
            <a:schemeClr val="accent4"/>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TextBox 29">
            <a:extLst>
              <a:ext uri="{FF2B5EF4-FFF2-40B4-BE49-F238E27FC236}">
                <a16:creationId xmlns:a16="http://schemas.microsoft.com/office/drawing/2014/main" id="{E4B24337-60B0-4405-885A-CE82F63B86B7}"/>
              </a:ext>
            </a:extLst>
          </p:cNvPr>
          <p:cNvSpPr txBox="1"/>
          <p:nvPr/>
        </p:nvSpPr>
        <p:spPr>
          <a:xfrm>
            <a:off x="4567103" y="1179740"/>
            <a:ext cx="1275511"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Loam Subgrade</a:t>
            </a:r>
          </a:p>
        </p:txBody>
      </p:sp>
      <p:grpSp>
        <p:nvGrpSpPr>
          <p:cNvPr id="135" name="Group 134">
            <a:extLst>
              <a:ext uri="{FF2B5EF4-FFF2-40B4-BE49-F238E27FC236}">
                <a16:creationId xmlns:a16="http://schemas.microsoft.com/office/drawing/2014/main" id="{BF773D5F-4C97-42FC-B535-444A7C60B9D5}"/>
              </a:ext>
            </a:extLst>
          </p:cNvPr>
          <p:cNvGrpSpPr/>
          <p:nvPr/>
        </p:nvGrpSpPr>
        <p:grpSpPr>
          <a:xfrm>
            <a:off x="4674571" y="778897"/>
            <a:ext cx="701238" cy="391500"/>
            <a:chOff x="-1516380" y="-30480"/>
            <a:chExt cx="1219198" cy="716590"/>
          </a:xfrm>
        </p:grpSpPr>
        <p:sp>
          <p:nvSpPr>
            <p:cNvPr id="136" name="Oval 135">
              <a:extLst>
                <a:ext uri="{FF2B5EF4-FFF2-40B4-BE49-F238E27FC236}">
                  <a16:creationId xmlns:a16="http://schemas.microsoft.com/office/drawing/2014/main" id="{B3D6C150-ADEB-465A-87CC-2DE3E560C1C7}"/>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03B512CE-C66E-4F19-A9D2-39E89FD17E32}"/>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Freeform 7">
              <a:extLst>
                <a:ext uri="{FF2B5EF4-FFF2-40B4-BE49-F238E27FC236}">
                  <a16:creationId xmlns:a16="http://schemas.microsoft.com/office/drawing/2014/main" id="{E43B4541-FFBE-4956-9CF2-B287E0C5F4D0}"/>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9" name="Straight Connector 8">
              <a:extLst>
                <a:ext uri="{FF2B5EF4-FFF2-40B4-BE49-F238E27FC236}">
                  <a16:creationId xmlns:a16="http://schemas.microsoft.com/office/drawing/2014/main" id="{06933D4F-579A-486F-A00E-BD2B21825E7F}"/>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ABE1F28-0849-4271-8076-3A268F7D1A0C}"/>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49317F5-34D4-48AA-B81E-AA1B65EE1AD0}"/>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AEC4EAB-49BD-44BA-8EBF-6CB42E1142C5}"/>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FAC263D-D7C6-4904-8E2F-563F33EBA396}"/>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1DBB6AC-9FC9-45DE-8890-4A00984BA14F}"/>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3291C92-D568-4FF1-816F-31F9B7414F4C}"/>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0684E3C-0D34-4686-9D3A-AD21BB38DB5E}"/>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D8A8B57-67B9-4B68-8A65-2F779AA4C4C1}"/>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0A6AF51-05E4-40F8-85E8-C3765A56A19F}"/>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0870CFB-A80D-43B6-8024-927C4801A269}"/>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84C10CD-CA8D-4048-B1B2-8417561F68EB}"/>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023C189-7041-480F-B14B-F4DB5DD44372}"/>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59B1921-2EE3-41C5-B175-1B6B637AF1DC}"/>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4DD55D31-2E42-4A0F-BC8D-27DC7D63B98F}"/>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D9ADA3BC-BDBD-4E4C-A5FB-32E499318761}"/>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89BA142B-623C-4F20-8D9F-D3F84E6EA344}"/>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765BE2BF-F2E0-46DC-878A-684AF8A027BF}"/>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7" name="Straight Connector 156">
              <a:extLst>
                <a:ext uri="{FF2B5EF4-FFF2-40B4-BE49-F238E27FC236}">
                  <a16:creationId xmlns:a16="http://schemas.microsoft.com/office/drawing/2014/main" id="{11E3BAED-02CC-4649-9377-E76C165C323D}"/>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5B16E50-9253-4F8D-95BC-2420C92E0AF3}"/>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48">
              <a:extLst>
                <a:ext uri="{FF2B5EF4-FFF2-40B4-BE49-F238E27FC236}">
                  <a16:creationId xmlns:a16="http://schemas.microsoft.com/office/drawing/2014/main" id="{C33B5815-E229-419C-BE52-AE153A4565C7}"/>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AB965548-537F-4348-A2C7-88BFDDFF3C8F}"/>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644C3108-FB20-4BB6-A697-BD074326DEE8}"/>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010CE2E0-A3EF-4B30-A327-C1F3D1D11F76}"/>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D97867D3-476A-4E50-A122-78A5B461C614}"/>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5ABC4988-BC32-45E2-B2AA-8162662538E3}"/>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D661A899-CFC3-4DBF-AAC5-A434C89BC78D}"/>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6" name="TextBox 165">
            <a:extLst>
              <a:ext uri="{FF2B5EF4-FFF2-40B4-BE49-F238E27FC236}">
                <a16:creationId xmlns:a16="http://schemas.microsoft.com/office/drawing/2014/main" id="{CDED1C5D-976C-48A7-BEAE-588FB1041DE4}"/>
              </a:ext>
            </a:extLst>
          </p:cNvPr>
          <p:cNvSpPr txBox="1"/>
          <p:nvPr/>
        </p:nvSpPr>
        <p:spPr>
          <a:xfrm>
            <a:off x="5528482" y="936769"/>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139-239</a:t>
            </a:r>
          </a:p>
        </p:txBody>
      </p:sp>
      <p:sp>
        <p:nvSpPr>
          <p:cNvPr id="168" name="Rectangle 167">
            <a:extLst>
              <a:ext uri="{FF2B5EF4-FFF2-40B4-BE49-F238E27FC236}">
                <a16:creationId xmlns:a16="http://schemas.microsoft.com/office/drawing/2014/main" id="{0D942EAB-91D7-4D42-B52A-768920A31511}"/>
              </a:ext>
            </a:extLst>
          </p:cNvPr>
          <p:cNvSpPr/>
          <p:nvPr/>
        </p:nvSpPr>
        <p:spPr>
          <a:xfrm>
            <a:off x="6754318" y="1211355"/>
            <a:ext cx="1947672" cy="529065"/>
          </a:xfrm>
          <a:prstGeom prst="rect">
            <a:avLst/>
          </a:prstGeom>
          <a:solidFill>
            <a:schemeClr val="accent4"/>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9" name="TextBox 29">
            <a:extLst>
              <a:ext uri="{FF2B5EF4-FFF2-40B4-BE49-F238E27FC236}">
                <a16:creationId xmlns:a16="http://schemas.microsoft.com/office/drawing/2014/main" id="{D5B7C3C3-2A1B-43F9-966A-F469A6693F99}"/>
              </a:ext>
            </a:extLst>
          </p:cNvPr>
          <p:cNvSpPr txBox="1"/>
          <p:nvPr/>
        </p:nvSpPr>
        <p:spPr>
          <a:xfrm>
            <a:off x="6740871" y="1201830"/>
            <a:ext cx="1382110"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Loam Subgrade</a:t>
            </a:r>
          </a:p>
        </p:txBody>
      </p:sp>
      <p:cxnSp>
        <p:nvCxnSpPr>
          <p:cNvPr id="170" name="Straight Connector 169">
            <a:extLst>
              <a:ext uri="{FF2B5EF4-FFF2-40B4-BE49-F238E27FC236}">
                <a16:creationId xmlns:a16="http://schemas.microsoft.com/office/drawing/2014/main" id="{7C1D1548-A11E-463F-B773-56BA4E54BC1A}"/>
              </a:ext>
            </a:extLst>
          </p:cNvPr>
          <p:cNvCxnSpPr/>
          <p:nvPr/>
        </p:nvCxnSpPr>
        <p:spPr>
          <a:xfrm flipV="1">
            <a:off x="6753774" y="1744665"/>
            <a:ext cx="19476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1" name="Group 170">
            <a:extLst>
              <a:ext uri="{FF2B5EF4-FFF2-40B4-BE49-F238E27FC236}">
                <a16:creationId xmlns:a16="http://schemas.microsoft.com/office/drawing/2014/main" id="{ADD97FEF-E43E-4C50-B4F6-7339721CDE48}"/>
              </a:ext>
            </a:extLst>
          </p:cNvPr>
          <p:cNvGrpSpPr/>
          <p:nvPr/>
        </p:nvGrpSpPr>
        <p:grpSpPr>
          <a:xfrm>
            <a:off x="6834081" y="70089"/>
            <a:ext cx="701238" cy="391500"/>
            <a:chOff x="-1516380" y="-30480"/>
            <a:chExt cx="1219198" cy="716590"/>
          </a:xfrm>
        </p:grpSpPr>
        <p:sp>
          <p:nvSpPr>
            <p:cNvPr id="172" name="Oval 171">
              <a:extLst>
                <a:ext uri="{FF2B5EF4-FFF2-40B4-BE49-F238E27FC236}">
                  <a16:creationId xmlns:a16="http://schemas.microsoft.com/office/drawing/2014/main" id="{52870825-3E2F-419B-B9F9-891F26AEDC82}"/>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173" name="Straight Connector 172">
              <a:extLst>
                <a:ext uri="{FF2B5EF4-FFF2-40B4-BE49-F238E27FC236}">
                  <a16:creationId xmlns:a16="http://schemas.microsoft.com/office/drawing/2014/main" id="{65FAB048-8889-4838-A37A-6B3974EEF64E}"/>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Freeform 7">
              <a:extLst>
                <a:ext uri="{FF2B5EF4-FFF2-40B4-BE49-F238E27FC236}">
                  <a16:creationId xmlns:a16="http://schemas.microsoft.com/office/drawing/2014/main" id="{47198ECF-37B4-4585-B1D8-75C27C2205EF}"/>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5" name="Straight Connector 8">
              <a:extLst>
                <a:ext uri="{FF2B5EF4-FFF2-40B4-BE49-F238E27FC236}">
                  <a16:creationId xmlns:a16="http://schemas.microsoft.com/office/drawing/2014/main" id="{90BB60BE-F835-4AB7-BF06-A0870ACE9C09}"/>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3C37D29-32BD-4028-9D3C-5C6FE1A3A0B7}"/>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E19D5B4-ACF3-43FC-96CF-F21331A51B8A}"/>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6C0BA0B-B401-4A88-9EEE-C3452C4D985C}"/>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4D68C59-4520-4898-8389-0459B9160432}"/>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391B75D-CBC3-4CEA-A312-0DE69095D8A8}"/>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DDCA9D1-AAB5-489A-B1E8-400B2E543E3B}"/>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0B83A5E-8F6B-4CF9-8671-66B78D83874D}"/>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1962D5F-83A2-4E0D-A3A1-F3D208AE43D9}"/>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558D971-4D6C-48D0-B346-2C72C2FABF16}"/>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5147059-D055-45AD-B81D-DAD527771E6D}"/>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BCA5F2B-9B2B-4519-8E38-0620AEDAB93F}"/>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FF572FC-C6A3-47DB-9AA7-FAC86C858192}"/>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0DEA26C-B001-4C75-B7B2-6758C75C6618}"/>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135E32C6-FAC2-4715-8790-E51121EF3DC2}"/>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36D5CF27-4DAD-4F9F-862F-8CB2B64F4DA2}"/>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277F7BFE-3DC8-4437-9535-72BD2CA3DBE3}"/>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674C9349-55C5-40C3-8CE8-2F1DB45A195E}"/>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3" name="Straight Connector 192">
              <a:extLst>
                <a:ext uri="{FF2B5EF4-FFF2-40B4-BE49-F238E27FC236}">
                  <a16:creationId xmlns:a16="http://schemas.microsoft.com/office/drawing/2014/main" id="{AE65D873-741C-482C-BAB1-1FBE9BEE72FD}"/>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40714EA-A358-4F0A-98F2-7D261F67664A}"/>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Freeform 48">
              <a:extLst>
                <a:ext uri="{FF2B5EF4-FFF2-40B4-BE49-F238E27FC236}">
                  <a16:creationId xmlns:a16="http://schemas.microsoft.com/office/drawing/2014/main" id="{76927A80-FE09-4538-9A2A-AD224F31534F}"/>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9BE07301-A0C8-43BC-9421-DF6C9A8F212F}"/>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D39D4A10-2E26-48F6-90B0-3AFC56359FFD}"/>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8" name="Straight Connector 197">
              <a:extLst>
                <a:ext uri="{FF2B5EF4-FFF2-40B4-BE49-F238E27FC236}">
                  <a16:creationId xmlns:a16="http://schemas.microsoft.com/office/drawing/2014/main" id="{6AA0678A-E850-4F88-B83C-FC9E4864E250}"/>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03828BE5-EA0E-4CAF-BC0F-14FD5D7B31D8}"/>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51F4900C-DC47-461C-867D-984CFCC2BB50}"/>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233626CA-1787-467B-AA5D-6EE0A72DA02E}"/>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2" name="TextBox 201">
            <a:extLst>
              <a:ext uri="{FF2B5EF4-FFF2-40B4-BE49-F238E27FC236}">
                <a16:creationId xmlns:a16="http://schemas.microsoft.com/office/drawing/2014/main" id="{EA532BD6-31D4-4857-813E-681FF489F8C0}"/>
              </a:ext>
            </a:extLst>
          </p:cNvPr>
          <p:cNvSpPr txBox="1"/>
          <p:nvPr/>
        </p:nvSpPr>
        <p:spPr>
          <a:xfrm>
            <a:off x="7715034" y="225698"/>
            <a:ext cx="9909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139-239</a:t>
            </a:r>
          </a:p>
        </p:txBody>
      </p:sp>
      <p:sp>
        <p:nvSpPr>
          <p:cNvPr id="203" name="Rectangle 202">
            <a:extLst>
              <a:ext uri="{FF2B5EF4-FFF2-40B4-BE49-F238E27FC236}">
                <a16:creationId xmlns:a16="http://schemas.microsoft.com/office/drawing/2014/main" id="{7B229762-3ACF-46B0-9AE0-FC8BD8A200FB}"/>
              </a:ext>
            </a:extLst>
          </p:cNvPr>
          <p:cNvSpPr/>
          <p:nvPr/>
        </p:nvSpPr>
        <p:spPr>
          <a:xfrm>
            <a:off x="6751885" y="476096"/>
            <a:ext cx="1947672" cy="457200"/>
          </a:xfrm>
          <a:prstGeom prst="rect">
            <a:avLst/>
          </a:prstGeom>
          <a:solidFill>
            <a:schemeClr val="tx1">
              <a:lumMod val="50000"/>
              <a:lumOff val="5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 name="TextBox 24">
            <a:extLst>
              <a:ext uri="{FF2B5EF4-FFF2-40B4-BE49-F238E27FC236}">
                <a16:creationId xmlns:a16="http://schemas.microsoft.com/office/drawing/2014/main" id="{0B347B64-401D-4365-9C3C-E8750FE7F2BD}"/>
              </a:ext>
            </a:extLst>
          </p:cNvPr>
          <p:cNvSpPr txBox="1"/>
          <p:nvPr/>
        </p:nvSpPr>
        <p:spPr>
          <a:xfrm>
            <a:off x="6761458" y="476912"/>
            <a:ext cx="1803102"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in. Class 5Q Aggregate Base</a:t>
            </a:r>
          </a:p>
        </p:txBody>
      </p:sp>
      <p:sp>
        <p:nvSpPr>
          <p:cNvPr id="205" name="Rectangle 204">
            <a:extLst>
              <a:ext uri="{FF2B5EF4-FFF2-40B4-BE49-F238E27FC236}">
                <a16:creationId xmlns:a16="http://schemas.microsoft.com/office/drawing/2014/main" id="{C8753FE6-A516-4739-B8A1-DCFA16F423BE}"/>
              </a:ext>
            </a:extLst>
          </p:cNvPr>
          <p:cNvSpPr/>
          <p:nvPr/>
        </p:nvSpPr>
        <p:spPr>
          <a:xfrm>
            <a:off x="6750239" y="937087"/>
            <a:ext cx="1947672" cy="274320"/>
          </a:xfrm>
          <a:prstGeom prst="rect">
            <a:avLst/>
          </a:prstGeom>
          <a:solidFill>
            <a:schemeClr val="accent2">
              <a:lumMod val="40000"/>
              <a:lumOff val="6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 name="TextBox 24">
            <a:extLst>
              <a:ext uri="{FF2B5EF4-FFF2-40B4-BE49-F238E27FC236}">
                <a16:creationId xmlns:a16="http://schemas.microsoft.com/office/drawing/2014/main" id="{3F5590D4-CB82-4FEB-B168-6913AD26AAFE}"/>
              </a:ext>
            </a:extLst>
          </p:cNvPr>
          <p:cNvSpPr txBox="1"/>
          <p:nvPr/>
        </p:nvSpPr>
        <p:spPr>
          <a:xfrm>
            <a:off x="6768341" y="903409"/>
            <a:ext cx="1420582"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in. Common Borrow</a:t>
            </a:r>
          </a:p>
        </p:txBody>
      </p:sp>
      <p:sp>
        <p:nvSpPr>
          <p:cNvPr id="208" name="Rectangle 207">
            <a:extLst>
              <a:ext uri="{FF2B5EF4-FFF2-40B4-BE49-F238E27FC236}">
                <a16:creationId xmlns:a16="http://schemas.microsoft.com/office/drawing/2014/main" id="{7B9487F1-948B-44EB-B9AF-E217FA2219F3}"/>
              </a:ext>
            </a:extLst>
          </p:cNvPr>
          <p:cNvSpPr/>
          <p:nvPr/>
        </p:nvSpPr>
        <p:spPr>
          <a:xfrm>
            <a:off x="147344" y="3255983"/>
            <a:ext cx="1947672" cy="325055"/>
          </a:xfrm>
          <a:prstGeom prst="rect">
            <a:avLst/>
          </a:prstGeom>
          <a:solidFill>
            <a:schemeClr val="accent2">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9" name="TextBox 29">
            <a:extLst>
              <a:ext uri="{FF2B5EF4-FFF2-40B4-BE49-F238E27FC236}">
                <a16:creationId xmlns:a16="http://schemas.microsoft.com/office/drawing/2014/main" id="{6446B1C2-9EC3-4C06-A2A9-8071D767A059}"/>
              </a:ext>
            </a:extLst>
          </p:cNvPr>
          <p:cNvSpPr txBox="1"/>
          <p:nvPr/>
        </p:nvSpPr>
        <p:spPr>
          <a:xfrm>
            <a:off x="141789" y="3235925"/>
            <a:ext cx="1067921"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Sand Subgrade</a:t>
            </a:r>
          </a:p>
        </p:txBody>
      </p:sp>
      <p:grpSp>
        <p:nvGrpSpPr>
          <p:cNvPr id="211" name="Group 210">
            <a:extLst>
              <a:ext uri="{FF2B5EF4-FFF2-40B4-BE49-F238E27FC236}">
                <a16:creationId xmlns:a16="http://schemas.microsoft.com/office/drawing/2014/main" id="{CA2B5DA7-C8EA-4249-88B9-02CAF2BF1E59}"/>
              </a:ext>
            </a:extLst>
          </p:cNvPr>
          <p:cNvGrpSpPr/>
          <p:nvPr/>
        </p:nvGrpSpPr>
        <p:grpSpPr>
          <a:xfrm>
            <a:off x="303735" y="1767613"/>
            <a:ext cx="701238" cy="391500"/>
            <a:chOff x="-1516380" y="-30480"/>
            <a:chExt cx="1219198" cy="716590"/>
          </a:xfrm>
        </p:grpSpPr>
        <p:sp>
          <p:nvSpPr>
            <p:cNvPr id="212" name="Oval 211">
              <a:extLst>
                <a:ext uri="{FF2B5EF4-FFF2-40B4-BE49-F238E27FC236}">
                  <a16:creationId xmlns:a16="http://schemas.microsoft.com/office/drawing/2014/main" id="{4BB0B26F-E02A-4A89-A1E0-6A58BE9F0D09}"/>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213" name="Straight Connector 212">
              <a:extLst>
                <a:ext uri="{FF2B5EF4-FFF2-40B4-BE49-F238E27FC236}">
                  <a16:creationId xmlns:a16="http://schemas.microsoft.com/office/drawing/2014/main" id="{E88A1F35-DACB-4FF0-AFCC-6C40CD624E41}"/>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Freeform 7">
              <a:extLst>
                <a:ext uri="{FF2B5EF4-FFF2-40B4-BE49-F238E27FC236}">
                  <a16:creationId xmlns:a16="http://schemas.microsoft.com/office/drawing/2014/main" id="{C9EF1F46-A5A7-4D73-B111-BDC862BD71EA}"/>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5" name="Straight Connector 8">
              <a:extLst>
                <a:ext uri="{FF2B5EF4-FFF2-40B4-BE49-F238E27FC236}">
                  <a16:creationId xmlns:a16="http://schemas.microsoft.com/office/drawing/2014/main" id="{0BCD513C-0ABC-4802-93C8-88913FF1386A}"/>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C58913E-7A53-42A7-AAC8-991F5EA8882A}"/>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619717F-3EB3-4D47-ADC8-69775FF2F394}"/>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78141FED-3085-4D73-B3CF-565C211F6FF0}"/>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658F2F8-9516-4129-9863-E18444B07333}"/>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DD3CB01-8A13-4E67-BBD5-4068FDDACCE7}"/>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8F146BF-5F6F-4EE9-A03A-9905270E6F6B}"/>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2BBA3E6-95C4-4187-9BF9-811463CEB51E}"/>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631C2B1A-FC3C-4E2F-B8E5-B1433FCDAEC6}"/>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2A3CD59-2499-428B-84EA-2AEF48477D73}"/>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C9D8D103-0271-4A68-8A66-D9117CBE9C46}"/>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9F7E013-9C8D-4C0E-B970-194945724D52}"/>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01A320B-9849-497F-B86A-33C033E9B6A4}"/>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07BA9F8F-E486-47BD-BAA1-00654FFBFA2F}"/>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B22B5B93-B7B1-459A-AAC4-59E74434943A}"/>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230" name="Rectangle 229">
              <a:extLst>
                <a:ext uri="{FF2B5EF4-FFF2-40B4-BE49-F238E27FC236}">
                  <a16:creationId xmlns:a16="http://schemas.microsoft.com/office/drawing/2014/main" id="{E4FD5EC5-3C4A-45F5-B6EC-07697FC6920D}"/>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ectangle 230">
              <a:extLst>
                <a:ext uri="{FF2B5EF4-FFF2-40B4-BE49-F238E27FC236}">
                  <a16:creationId xmlns:a16="http://schemas.microsoft.com/office/drawing/2014/main" id="{E44F87A2-3F24-4E53-961B-ED70E82D20CB}"/>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851532A7-2FE1-4216-A7B8-2AAECE732569}"/>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3" name="Straight Connector 232">
              <a:extLst>
                <a:ext uri="{FF2B5EF4-FFF2-40B4-BE49-F238E27FC236}">
                  <a16:creationId xmlns:a16="http://schemas.microsoft.com/office/drawing/2014/main" id="{B428E133-6D2E-48C6-AA5D-D675D8659831}"/>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9FADFF86-542E-49BE-BB61-64FD2C6CFA1E}"/>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Freeform 48">
              <a:extLst>
                <a:ext uri="{FF2B5EF4-FFF2-40B4-BE49-F238E27FC236}">
                  <a16:creationId xmlns:a16="http://schemas.microsoft.com/office/drawing/2014/main" id="{030E2228-7278-4816-829A-6FA8125D64B7}"/>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Rectangle 235">
              <a:extLst>
                <a:ext uri="{FF2B5EF4-FFF2-40B4-BE49-F238E27FC236}">
                  <a16:creationId xmlns:a16="http://schemas.microsoft.com/office/drawing/2014/main" id="{EB46D1F6-BCF5-4065-B4AB-188AC52DBF55}"/>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ECB4BC26-CE46-4015-B789-2E2C84944449}"/>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5DA910E7-F1C1-4080-BD09-F17260BAE5EA}"/>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5B6288A3-A930-4E99-9029-72C34B3E861B}"/>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B237C576-C0DA-40E4-8BE5-2D8A8F336D56}"/>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5EF24B14-5C4A-4281-9040-7D661B9506C8}"/>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2" name="TextBox 241">
            <a:extLst>
              <a:ext uri="{FF2B5EF4-FFF2-40B4-BE49-F238E27FC236}">
                <a16:creationId xmlns:a16="http://schemas.microsoft.com/office/drawing/2014/main" id="{07F33524-CB9C-4049-8DBB-0342C72A33B8}"/>
              </a:ext>
            </a:extLst>
          </p:cNvPr>
          <p:cNvSpPr txBox="1"/>
          <p:nvPr/>
        </p:nvSpPr>
        <p:spPr>
          <a:xfrm>
            <a:off x="1085576" y="1924868"/>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185-186</a:t>
            </a:r>
          </a:p>
        </p:txBody>
      </p:sp>
      <p:sp>
        <p:nvSpPr>
          <p:cNvPr id="243" name="Rectangle 242">
            <a:extLst>
              <a:ext uri="{FF2B5EF4-FFF2-40B4-BE49-F238E27FC236}">
                <a16:creationId xmlns:a16="http://schemas.microsoft.com/office/drawing/2014/main" id="{860627D5-7EC8-43DB-8CD4-BE0415E4154C}"/>
              </a:ext>
            </a:extLst>
          </p:cNvPr>
          <p:cNvSpPr/>
          <p:nvPr/>
        </p:nvSpPr>
        <p:spPr>
          <a:xfrm>
            <a:off x="149991" y="2156694"/>
            <a:ext cx="1947672" cy="914400"/>
          </a:xfrm>
          <a:prstGeom prst="rect">
            <a:avLst/>
          </a:prstGeom>
          <a:solidFill>
            <a:schemeClr val="accent6">
              <a:lumMod val="40000"/>
              <a:lumOff val="6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4" name="TextBox 24">
            <a:extLst>
              <a:ext uri="{FF2B5EF4-FFF2-40B4-BE49-F238E27FC236}">
                <a16:creationId xmlns:a16="http://schemas.microsoft.com/office/drawing/2014/main" id="{C8D26DE2-8C67-48A8-8AAE-551EC2019215}"/>
              </a:ext>
            </a:extLst>
          </p:cNvPr>
          <p:cNvSpPr txBox="1"/>
          <p:nvPr/>
        </p:nvSpPr>
        <p:spPr>
          <a:xfrm>
            <a:off x="159369" y="2185393"/>
            <a:ext cx="1852527"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in. Coarse (Cell 185) or Fine (Cell 186) Recycled Concrete Aggregate Base</a:t>
            </a:r>
          </a:p>
        </p:txBody>
      </p:sp>
      <p:sp>
        <p:nvSpPr>
          <p:cNvPr id="245" name="Rectangle 244">
            <a:extLst>
              <a:ext uri="{FF2B5EF4-FFF2-40B4-BE49-F238E27FC236}">
                <a16:creationId xmlns:a16="http://schemas.microsoft.com/office/drawing/2014/main" id="{4EC6EFBE-2B08-443A-A077-0FF71AEEBA89}"/>
              </a:ext>
            </a:extLst>
          </p:cNvPr>
          <p:cNvSpPr/>
          <p:nvPr/>
        </p:nvSpPr>
        <p:spPr>
          <a:xfrm>
            <a:off x="148667" y="3072117"/>
            <a:ext cx="1947672" cy="182880"/>
          </a:xfrm>
          <a:prstGeom prst="rect">
            <a:avLst/>
          </a:prstGeom>
          <a:solidFill>
            <a:srgbClr val="9966FF"/>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6" name="TextBox 24">
            <a:extLst>
              <a:ext uri="{FF2B5EF4-FFF2-40B4-BE49-F238E27FC236}">
                <a16:creationId xmlns:a16="http://schemas.microsoft.com/office/drawing/2014/main" id="{AA4EAAAA-35BE-4BFA-AD20-29E826082A68}"/>
              </a:ext>
            </a:extLst>
          </p:cNvPr>
          <p:cNvSpPr txBox="1"/>
          <p:nvPr/>
        </p:nvSpPr>
        <p:spPr>
          <a:xfrm>
            <a:off x="159369" y="3047590"/>
            <a:ext cx="1526380"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in. Common Borrow</a:t>
            </a:r>
          </a:p>
        </p:txBody>
      </p:sp>
      <p:sp>
        <p:nvSpPr>
          <p:cNvPr id="248" name="Rectangle 247">
            <a:extLst>
              <a:ext uri="{FF2B5EF4-FFF2-40B4-BE49-F238E27FC236}">
                <a16:creationId xmlns:a16="http://schemas.microsoft.com/office/drawing/2014/main" id="{81496CCC-7776-4C79-9E0B-7884991A0763}"/>
              </a:ext>
            </a:extLst>
          </p:cNvPr>
          <p:cNvSpPr/>
          <p:nvPr/>
        </p:nvSpPr>
        <p:spPr>
          <a:xfrm>
            <a:off x="2334418" y="3254199"/>
            <a:ext cx="1947672" cy="325055"/>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9" name="TextBox 29">
            <a:extLst>
              <a:ext uri="{FF2B5EF4-FFF2-40B4-BE49-F238E27FC236}">
                <a16:creationId xmlns:a16="http://schemas.microsoft.com/office/drawing/2014/main" id="{5BD299A3-37AB-42E1-B64A-76C7D7AC393A}"/>
              </a:ext>
            </a:extLst>
          </p:cNvPr>
          <p:cNvSpPr txBox="1"/>
          <p:nvPr/>
        </p:nvSpPr>
        <p:spPr>
          <a:xfrm>
            <a:off x="2328863" y="3234141"/>
            <a:ext cx="1027845"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250" name="Straight Connector 249">
            <a:extLst>
              <a:ext uri="{FF2B5EF4-FFF2-40B4-BE49-F238E27FC236}">
                <a16:creationId xmlns:a16="http://schemas.microsoft.com/office/drawing/2014/main" id="{3C4A62A2-1691-436C-BBC2-C8546D66C116}"/>
              </a:ext>
            </a:extLst>
          </p:cNvPr>
          <p:cNvCxnSpPr/>
          <p:nvPr/>
        </p:nvCxnSpPr>
        <p:spPr>
          <a:xfrm flipV="1">
            <a:off x="2335144" y="3578419"/>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A7950FE1-E5AA-4F67-8D1F-8C33F950A462}"/>
              </a:ext>
            </a:extLst>
          </p:cNvPr>
          <p:cNvGrpSpPr/>
          <p:nvPr/>
        </p:nvGrpSpPr>
        <p:grpSpPr>
          <a:xfrm>
            <a:off x="2490809" y="1750589"/>
            <a:ext cx="701238" cy="391500"/>
            <a:chOff x="-1516380" y="-30480"/>
            <a:chExt cx="1219198" cy="716590"/>
          </a:xfrm>
        </p:grpSpPr>
        <p:sp>
          <p:nvSpPr>
            <p:cNvPr id="252" name="Oval 251">
              <a:extLst>
                <a:ext uri="{FF2B5EF4-FFF2-40B4-BE49-F238E27FC236}">
                  <a16:creationId xmlns:a16="http://schemas.microsoft.com/office/drawing/2014/main" id="{5B8AF5CC-BEFB-450E-B335-859C7B8DCD43}"/>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253" name="Straight Connector 252">
              <a:extLst>
                <a:ext uri="{FF2B5EF4-FFF2-40B4-BE49-F238E27FC236}">
                  <a16:creationId xmlns:a16="http://schemas.microsoft.com/office/drawing/2014/main" id="{3AAC8F83-D137-4F9A-BA1D-1469D88ADCEF}"/>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Freeform 7">
              <a:extLst>
                <a:ext uri="{FF2B5EF4-FFF2-40B4-BE49-F238E27FC236}">
                  <a16:creationId xmlns:a16="http://schemas.microsoft.com/office/drawing/2014/main" id="{9260521A-2EA6-40A3-B074-F224D124C992}"/>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5" name="Straight Connector 8">
              <a:extLst>
                <a:ext uri="{FF2B5EF4-FFF2-40B4-BE49-F238E27FC236}">
                  <a16:creationId xmlns:a16="http://schemas.microsoft.com/office/drawing/2014/main" id="{D2F0C282-A793-41E6-A863-4F099FEB00B0}"/>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38BBE31-F5F0-44A7-956F-E7983BB584D6}"/>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406F9D3-49C8-4EED-B183-A71E70A14402}"/>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C582D40-E9BB-4E7E-BCDC-44DB492B7930}"/>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33A5FFD-58A4-44DF-AE25-474F5C5706FD}"/>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29DF5800-C8AE-48AD-966A-9924BA1EEA3C}"/>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AE23B1D-BF21-4065-8991-74C02490F406}"/>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CB8DE99-4486-4497-A96E-82C272E221D3}"/>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2428015-7660-4D07-AAD8-FD75866F414B}"/>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C860C32-AE75-4BF9-AB03-B15230319FAD}"/>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D618072-B2E8-4CD7-BF85-32142ADBE7BD}"/>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918D05FD-8D5E-477C-A4E6-C6DDDF01AE69}"/>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59EA252-B844-489D-84AF-26C96258F0C3}"/>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11832475-1BA4-46E4-AB04-76AC02902569}"/>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Oval 268">
              <a:extLst>
                <a:ext uri="{FF2B5EF4-FFF2-40B4-BE49-F238E27FC236}">
                  <a16:creationId xmlns:a16="http://schemas.microsoft.com/office/drawing/2014/main" id="{5586D418-B6D7-46D8-9779-54E5B501BE69}"/>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270" name="Rectangle 269">
              <a:extLst>
                <a:ext uri="{FF2B5EF4-FFF2-40B4-BE49-F238E27FC236}">
                  <a16:creationId xmlns:a16="http://schemas.microsoft.com/office/drawing/2014/main" id="{6073435D-AA80-4074-AFE7-E45D6DD8F2C5}"/>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ectangle 270">
              <a:extLst>
                <a:ext uri="{FF2B5EF4-FFF2-40B4-BE49-F238E27FC236}">
                  <a16:creationId xmlns:a16="http://schemas.microsoft.com/office/drawing/2014/main" id="{8DBD419C-470C-4942-85EE-030A5D01F5DD}"/>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Oval 271">
              <a:extLst>
                <a:ext uri="{FF2B5EF4-FFF2-40B4-BE49-F238E27FC236}">
                  <a16:creationId xmlns:a16="http://schemas.microsoft.com/office/drawing/2014/main" id="{205F63D8-FC87-428F-85EA-6E82C2680994}"/>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3" name="Straight Connector 272">
              <a:extLst>
                <a:ext uri="{FF2B5EF4-FFF2-40B4-BE49-F238E27FC236}">
                  <a16:creationId xmlns:a16="http://schemas.microsoft.com/office/drawing/2014/main" id="{38257DBD-241E-4CCE-9C7D-FA55D93F4E2F}"/>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359B030-2B0C-4AA5-A83D-D425D8391D7D}"/>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Freeform 48">
              <a:extLst>
                <a:ext uri="{FF2B5EF4-FFF2-40B4-BE49-F238E27FC236}">
                  <a16:creationId xmlns:a16="http://schemas.microsoft.com/office/drawing/2014/main" id="{E01720DD-44DD-4B05-AE90-2C6B99C0A1A1}"/>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Rectangle 275">
              <a:extLst>
                <a:ext uri="{FF2B5EF4-FFF2-40B4-BE49-F238E27FC236}">
                  <a16:creationId xmlns:a16="http://schemas.microsoft.com/office/drawing/2014/main" id="{1EDB7EC7-AF14-4E72-B4C0-024A228C3AA9}"/>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Oval 276">
              <a:extLst>
                <a:ext uri="{FF2B5EF4-FFF2-40B4-BE49-F238E27FC236}">
                  <a16:creationId xmlns:a16="http://schemas.microsoft.com/office/drawing/2014/main" id="{FE5E8A12-8E7A-4C90-A302-B0C04454C9DB}"/>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8" name="Straight Connector 277">
              <a:extLst>
                <a:ext uri="{FF2B5EF4-FFF2-40B4-BE49-F238E27FC236}">
                  <a16:creationId xmlns:a16="http://schemas.microsoft.com/office/drawing/2014/main" id="{70A24407-824B-41C6-BBEA-5DF083ED37F4}"/>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5601CD7A-BF51-4B98-986D-3B48939CD10B}"/>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Oval 279">
              <a:extLst>
                <a:ext uri="{FF2B5EF4-FFF2-40B4-BE49-F238E27FC236}">
                  <a16:creationId xmlns:a16="http://schemas.microsoft.com/office/drawing/2014/main" id="{FDDB14CD-5542-4DC9-B63B-97323392DD7E}"/>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Oval 280">
              <a:extLst>
                <a:ext uri="{FF2B5EF4-FFF2-40B4-BE49-F238E27FC236}">
                  <a16:creationId xmlns:a16="http://schemas.microsoft.com/office/drawing/2014/main" id="{3ED646D8-8981-465D-9BF3-FF6ECD782E93}"/>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2" name="TextBox 281">
            <a:extLst>
              <a:ext uri="{FF2B5EF4-FFF2-40B4-BE49-F238E27FC236}">
                <a16:creationId xmlns:a16="http://schemas.microsoft.com/office/drawing/2014/main" id="{6E96C17B-C7CB-4148-8FF2-DCA4C7728449}"/>
              </a:ext>
            </a:extLst>
          </p:cNvPr>
          <p:cNvSpPr txBox="1"/>
          <p:nvPr/>
        </p:nvSpPr>
        <p:spPr>
          <a:xfrm>
            <a:off x="3286128" y="1923803"/>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188-189</a:t>
            </a:r>
          </a:p>
        </p:txBody>
      </p:sp>
      <p:sp>
        <p:nvSpPr>
          <p:cNvPr id="283" name="Rectangle 282">
            <a:extLst>
              <a:ext uri="{FF2B5EF4-FFF2-40B4-BE49-F238E27FC236}">
                <a16:creationId xmlns:a16="http://schemas.microsoft.com/office/drawing/2014/main" id="{BD0D71F8-E0C3-4A6E-BD4A-CF3C02BEC5A8}"/>
              </a:ext>
            </a:extLst>
          </p:cNvPr>
          <p:cNvSpPr/>
          <p:nvPr/>
        </p:nvSpPr>
        <p:spPr>
          <a:xfrm>
            <a:off x="2337065" y="2154910"/>
            <a:ext cx="1947672" cy="9144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4" name="TextBox 24">
            <a:extLst>
              <a:ext uri="{FF2B5EF4-FFF2-40B4-BE49-F238E27FC236}">
                <a16:creationId xmlns:a16="http://schemas.microsoft.com/office/drawing/2014/main" id="{6832EB57-4FE0-47C1-A30A-8F32EB5EB8E0}"/>
              </a:ext>
            </a:extLst>
          </p:cNvPr>
          <p:cNvSpPr txBox="1"/>
          <p:nvPr/>
        </p:nvSpPr>
        <p:spPr>
          <a:xfrm>
            <a:off x="2298634" y="2172278"/>
            <a:ext cx="2243239"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in. Recycled Aggregate Base (Cell 189) or Crushed Limestone Base (Cell 188), Class 6</a:t>
            </a:r>
          </a:p>
        </p:txBody>
      </p:sp>
      <p:sp>
        <p:nvSpPr>
          <p:cNvPr id="285" name="Rectangle 284">
            <a:extLst>
              <a:ext uri="{FF2B5EF4-FFF2-40B4-BE49-F238E27FC236}">
                <a16:creationId xmlns:a16="http://schemas.microsoft.com/office/drawing/2014/main" id="{C05B3DF0-029E-4621-9150-5268C1C5B961}"/>
              </a:ext>
            </a:extLst>
          </p:cNvPr>
          <p:cNvSpPr/>
          <p:nvPr/>
        </p:nvSpPr>
        <p:spPr>
          <a:xfrm>
            <a:off x="2335741" y="3070333"/>
            <a:ext cx="1947672" cy="182880"/>
          </a:xfrm>
          <a:prstGeom prst="rect">
            <a:avLst/>
          </a:prstGeom>
          <a:solidFill>
            <a:srgbClr val="9966FF"/>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 name="TextBox 24">
            <a:extLst>
              <a:ext uri="{FF2B5EF4-FFF2-40B4-BE49-F238E27FC236}">
                <a16:creationId xmlns:a16="http://schemas.microsoft.com/office/drawing/2014/main" id="{A8D4FA00-3A5B-4854-8D0A-C109F7FB45FA}"/>
              </a:ext>
            </a:extLst>
          </p:cNvPr>
          <p:cNvSpPr txBox="1"/>
          <p:nvPr/>
        </p:nvSpPr>
        <p:spPr>
          <a:xfrm>
            <a:off x="2346443" y="3045806"/>
            <a:ext cx="1526380"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in. Common Borrow</a:t>
            </a:r>
          </a:p>
        </p:txBody>
      </p:sp>
      <p:sp>
        <p:nvSpPr>
          <p:cNvPr id="288" name="Rectangle 287">
            <a:extLst>
              <a:ext uri="{FF2B5EF4-FFF2-40B4-BE49-F238E27FC236}">
                <a16:creationId xmlns:a16="http://schemas.microsoft.com/office/drawing/2014/main" id="{1071EA04-479E-4537-9BB7-52F361AC36F2}"/>
              </a:ext>
            </a:extLst>
          </p:cNvPr>
          <p:cNvSpPr/>
          <p:nvPr/>
        </p:nvSpPr>
        <p:spPr>
          <a:xfrm>
            <a:off x="4542097" y="2602723"/>
            <a:ext cx="1947672" cy="969037"/>
          </a:xfrm>
          <a:prstGeom prst="rect">
            <a:avLst/>
          </a:prstGeom>
          <a:solidFill>
            <a:schemeClr val="accent6">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9" name="Straight Connector 288">
            <a:extLst>
              <a:ext uri="{FF2B5EF4-FFF2-40B4-BE49-F238E27FC236}">
                <a16:creationId xmlns:a16="http://schemas.microsoft.com/office/drawing/2014/main" id="{647D9735-DAFB-4FEE-8DD2-4D93E0B958B7}"/>
              </a:ext>
            </a:extLst>
          </p:cNvPr>
          <p:cNvCxnSpPr/>
          <p:nvPr/>
        </p:nvCxnSpPr>
        <p:spPr>
          <a:xfrm flipV="1">
            <a:off x="4481137" y="3595257"/>
            <a:ext cx="24323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90" name="Group 289">
            <a:extLst>
              <a:ext uri="{FF2B5EF4-FFF2-40B4-BE49-F238E27FC236}">
                <a16:creationId xmlns:a16="http://schemas.microsoft.com/office/drawing/2014/main" id="{DA114676-8D32-4552-8606-2183C63F3E92}"/>
              </a:ext>
            </a:extLst>
          </p:cNvPr>
          <p:cNvGrpSpPr/>
          <p:nvPr/>
        </p:nvGrpSpPr>
        <p:grpSpPr>
          <a:xfrm>
            <a:off x="4481137" y="2195736"/>
            <a:ext cx="701238" cy="391500"/>
            <a:chOff x="-1516380" y="-30480"/>
            <a:chExt cx="1219198" cy="716590"/>
          </a:xfrm>
        </p:grpSpPr>
        <p:sp>
          <p:nvSpPr>
            <p:cNvPr id="291" name="Oval 290">
              <a:extLst>
                <a:ext uri="{FF2B5EF4-FFF2-40B4-BE49-F238E27FC236}">
                  <a16:creationId xmlns:a16="http://schemas.microsoft.com/office/drawing/2014/main" id="{A3186EF0-B60A-42D9-9E0D-ACE944BC1222}"/>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292" name="Straight Connector 291">
              <a:extLst>
                <a:ext uri="{FF2B5EF4-FFF2-40B4-BE49-F238E27FC236}">
                  <a16:creationId xmlns:a16="http://schemas.microsoft.com/office/drawing/2014/main" id="{EE5AB446-3A01-4827-AA37-B513742C847A}"/>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Freeform 7">
              <a:extLst>
                <a:ext uri="{FF2B5EF4-FFF2-40B4-BE49-F238E27FC236}">
                  <a16:creationId xmlns:a16="http://schemas.microsoft.com/office/drawing/2014/main" id="{A04566A7-FB0F-481F-9572-21BC2AE10163}"/>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4" name="Straight Connector 8">
              <a:extLst>
                <a:ext uri="{FF2B5EF4-FFF2-40B4-BE49-F238E27FC236}">
                  <a16:creationId xmlns:a16="http://schemas.microsoft.com/office/drawing/2014/main" id="{C5B1C3D2-C0CD-4E85-8AEA-E1264EA54501}"/>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D69038C9-49F4-4CA2-AD9D-56E6E2605525}"/>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E65C6C7A-9BE0-47FD-B688-BD80FA6CC1B2}"/>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096B420A-7DE6-451B-B197-2B675D3B6E37}"/>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8EA5A4A-00B2-47D6-9B1A-2C9D181749E8}"/>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39F70D06-B3F8-4587-8731-5D5E96DF79BA}"/>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9DAECBC-74D0-4634-B738-D3DB55936095}"/>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B05A7A1-CD4D-47DC-A7F6-0B22F2385DBF}"/>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BC333927-10BD-49E7-A2BB-7365FBD2A728}"/>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93BE260-2638-4C67-B704-29E782220ACE}"/>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DDACE1F8-1A2A-43F4-BFC7-A7382DAC6197}"/>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E771974-109A-4706-A371-84E8BB26FEBE}"/>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09536F1-669E-4806-943B-42A33CD3EEB2}"/>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73493FEA-7083-45AE-8F01-3A356153A526}"/>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Oval 307">
              <a:extLst>
                <a:ext uri="{FF2B5EF4-FFF2-40B4-BE49-F238E27FC236}">
                  <a16:creationId xmlns:a16="http://schemas.microsoft.com/office/drawing/2014/main" id="{9D5C77B7-FFAD-411F-9DBB-AF57B645FF99}"/>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309" name="Rectangle 308">
              <a:extLst>
                <a:ext uri="{FF2B5EF4-FFF2-40B4-BE49-F238E27FC236}">
                  <a16:creationId xmlns:a16="http://schemas.microsoft.com/office/drawing/2014/main" id="{D8454511-3327-4076-B193-BB4596C2DA1C}"/>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 name="Rectangle 309">
              <a:extLst>
                <a:ext uri="{FF2B5EF4-FFF2-40B4-BE49-F238E27FC236}">
                  <a16:creationId xmlns:a16="http://schemas.microsoft.com/office/drawing/2014/main" id="{7FD1D1E4-BD1F-422B-8640-D341655AE37A}"/>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 name="Oval 310">
              <a:extLst>
                <a:ext uri="{FF2B5EF4-FFF2-40B4-BE49-F238E27FC236}">
                  <a16:creationId xmlns:a16="http://schemas.microsoft.com/office/drawing/2014/main" id="{56E267F0-3F32-4002-AA01-7A88718C7679}"/>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12" name="Straight Connector 311">
              <a:extLst>
                <a:ext uri="{FF2B5EF4-FFF2-40B4-BE49-F238E27FC236}">
                  <a16:creationId xmlns:a16="http://schemas.microsoft.com/office/drawing/2014/main" id="{E4D22F0B-F717-4969-A25C-6502E7B12656}"/>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632CE0FE-508C-467B-933D-E64EA4786B60}"/>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Freeform 48">
              <a:extLst>
                <a:ext uri="{FF2B5EF4-FFF2-40B4-BE49-F238E27FC236}">
                  <a16:creationId xmlns:a16="http://schemas.microsoft.com/office/drawing/2014/main" id="{8D197897-522D-44F4-9A72-9E6BF7E85898}"/>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Rectangle 314">
              <a:extLst>
                <a:ext uri="{FF2B5EF4-FFF2-40B4-BE49-F238E27FC236}">
                  <a16:creationId xmlns:a16="http://schemas.microsoft.com/office/drawing/2014/main" id="{B289C838-0D9B-4E52-AA12-18AFD74B77DC}"/>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Oval 315">
              <a:extLst>
                <a:ext uri="{FF2B5EF4-FFF2-40B4-BE49-F238E27FC236}">
                  <a16:creationId xmlns:a16="http://schemas.microsoft.com/office/drawing/2014/main" id="{269EA013-E03F-4302-9B24-279CF56176E7}"/>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7" name="Straight Connector 316">
              <a:extLst>
                <a:ext uri="{FF2B5EF4-FFF2-40B4-BE49-F238E27FC236}">
                  <a16:creationId xmlns:a16="http://schemas.microsoft.com/office/drawing/2014/main" id="{38FAEC5F-29E1-426F-938D-B68EB942442D}"/>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96EDA18D-116C-4514-8C93-0CE19DA1266E}"/>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Oval 318">
              <a:extLst>
                <a:ext uri="{FF2B5EF4-FFF2-40B4-BE49-F238E27FC236}">
                  <a16:creationId xmlns:a16="http://schemas.microsoft.com/office/drawing/2014/main" id="{12DE0689-AC34-46D3-A55A-3F70B83BF268}"/>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Oval 319">
              <a:extLst>
                <a:ext uri="{FF2B5EF4-FFF2-40B4-BE49-F238E27FC236}">
                  <a16:creationId xmlns:a16="http://schemas.microsoft.com/office/drawing/2014/main" id="{4AA0B152-20F6-4599-B106-14AA85E3E554}"/>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1" name="TextBox 320">
            <a:extLst>
              <a:ext uri="{FF2B5EF4-FFF2-40B4-BE49-F238E27FC236}">
                <a16:creationId xmlns:a16="http://schemas.microsoft.com/office/drawing/2014/main" id="{8B571DBF-FCA7-4A21-82AF-1CE4EC656FFA}"/>
              </a:ext>
            </a:extLst>
          </p:cNvPr>
          <p:cNvSpPr txBox="1"/>
          <p:nvPr/>
        </p:nvSpPr>
        <p:spPr>
          <a:xfrm>
            <a:off x="5521876" y="2346050"/>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133-235</a:t>
            </a:r>
          </a:p>
        </p:txBody>
      </p:sp>
      <p:sp>
        <p:nvSpPr>
          <p:cNvPr id="322" name="TextBox 24">
            <a:extLst>
              <a:ext uri="{FF2B5EF4-FFF2-40B4-BE49-F238E27FC236}">
                <a16:creationId xmlns:a16="http://schemas.microsoft.com/office/drawing/2014/main" id="{27DCB835-9BF1-490A-BC04-642ACF5BAADD}"/>
              </a:ext>
            </a:extLst>
          </p:cNvPr>
          <p:cNvSpPr txBox="1"/>
          <p:nvPr/>
        </p:nvSpPr>
        <p:spPr>
          <a:xfrm>
            <a:off x="4566877" y="2635919"/>
            <a:ext cx="1790150"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Base Material</a:t>
            </a: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Rectangle 323">
            <a:extLst>
              <a:ext uri="{FF2B5EF4-FFF2-40B4-BE49-F238E27FC236}">
                <a16:creationId xmlns:a16="http://schemas.microsoft.com/office/drawing/2014/main" id="{88B019E6-877C-411F-9A93-8120541D4956}"/>
              </a:ext>
            </a:extLst>
          </p:cNvPr>
          <p:cNvSpPr/>
          <p:nvPr/>
        </p:nvSpPr>
        <p:spPr>
          <a:xfrm>
            <a:off x="6765875" y="2605298"/>
            <a:ext cx="1947672" cy="969037"/>
          </a:xfrm>
          <a:prstGeom prst="rect">
            <a:avLst/>
          </a:prstGeom>
          <a:solidFill>
            <a:schemeClr val="accent6">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5" name="Straight Connector 324">
            <a:extLst>
              <a:ext uri="{FF2B5EF4-FFF2-40B4-BE49-F238E27FC236}">
                <a16:creationId xmlns:a16="http://schemas.microsoft.com/office/drawing/2014/main" id="{1143B1A5-C3E2-4ECC-8310-D9696D163402}"/>
              </a:ext>
            </a:extLst>
          </p:cNvPr>
          <p:cNvCxnSpPr/>
          <p:nvPr/>
        </p:nvCxnSpPr>
        <p:spPr>
          <a:xfrm flipV="1">
            <a:off x="4411807" y="3565422"/>
            <a:ext cx="22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6" name="TextBox 325">
            <a:extLst>
              <a:ext uri="{FF2B5EF4-FFF2-40B4-BE49-F238E27FC236}">
                <a16:creationId xmlns:a16="http://schemas.microsoft.com/office/drawing/2014/main" id="{84042D18-8840-46F1-A095-3DBA01348F55}"/>
              </a:ext>
            </a:extLst>
          </p:cNvPr>
          <p:cNvSpPr txBox="1"/>
          <p:nvPr/>
        </p:nvSpPr>
        <p:spPr>
          <a:xfrm>
            <a:off x="7749158" y="2042905"/>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133-235</a:t>
            </a:r>
          </a:p>
        </p:txBody>
      </p:sp>
      <p:sp>
        <p:nvSpPr>
          <p:cNvPr id="327" name="TextBox 24">
            <a:extLst>
              <a:ext uri="{FF2B5EF4-FFF2-40B4-BE49-F238E27FC236}">
                <a16:creationId xmlns:a16="http://schemas.microsoft.com/office/drawing/2014/main" id="{35D058C2-173E-4178-83D1-3F99CB6BB257}"/>
              </a:ext>
            </a:extLst>
          </p:cNvPr>
          <p:cNvSpPr txBox="1"/>
          <p:nvPr/>
        </p:nvSpPr>
        <p:spPr>
          <a:xfrm>
            <a:off x="6740871" y="2604142"/>
            <a:ext cx="1927720"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Base Material</a:t>
            </a: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Rectangle 327">
            <a:extLst>
              <a:ext uri="{FF2B5EF4-FFF2-40B4-BE49-F238E27FC236}">
                <a16:creationId xmlns:a16="http://schemas.microsoft.com/office/drawing/2014/main" id="{F045CA2A-F1DE-4106-8D7B-4BB48CC77A5A}"/>
              </a:ext>
            </a:extLst>
          </p:cNvPr>
          <p:cNvSpPr/>
          <p:nvPr/>
        </p:nvSpPr>
        <p:spPr>
          <a:xfrm>
            <a:off x="6765875" y="2300269"/>
            <a:ext cx="1947672" cy="3050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29" name="Group 328">
            <a:extLst>
              <a:ext uri="{FF2B5EF4-FFF2-40B4-BE49-F238E27FC236}">
                <a16:creationId xmlns:a16="http://schemas.microsoft.com/office/drawing/2014/main" id="{0111D6DA-DA3D-4151-BFC5-C4CBCAE31340}"/>
              </a:ext>
            </a:extLst>
          </p:cNvPr>
          <p:cNvGrpSpPr/>
          <p:nvPr/>
        </p:nvGrpSpPr>
        <p:grpSpPr>
          <a:xfrm>
            <a:off x="6765875" y="1893511"/>
            <a:ext cx="701238" cy="391500"/>
            <a:chOff x="-1516380" y="-30480"/>
            <a:chExt cx="1219198" cy="716590"/>
          </a:xfrm>
        </p:grpSpPr>
        <p:sp>
          <p:nvSpPr>
            <p:cNvPr id="330" name="Oval 329">
              <a:extLst>
                <a:ext uri="{FF2B5EF4-FFF2-40B4-BE49-F238E27FC236}">
                  <a16:creationId xmlns:a16="http://schemas.microsoft.com/office/drawing/2014/main" id="{AEB09C91-1568-4689-8B7D-2A0FB6013D12}"/>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331" name="Straight Connector 330">
              <a:extLst>
                <a:ext uri="{FF2B5EF4-FFF2-40B4-BE49-F238E27FC236}">
                  <a16:creationId xmlns:a16="http://schemas.microsoft.com/office/drawing/2014/main" id="{124B7DFC-ACA1-4D45-A4CB-8D863400EE39}"/>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Freeform 7">
              <a:extLst>
                <a:ext uri="{FF2B5EF4-FFF2-40B4-BE49-F238E27FC236}">
                  <a16:creationId xmlns:a16="http://schemas.microsoft.com/office/drawing/2014/main" id="{1E4D34F8-E47D-4EAB-AE55-EC4B73DA55CC}"/>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3" name="Straight Connector 8">
              <a:extLst>
                <a:ext uri="{FF2B5EF4-FFF2-40B4-BE49-F238E27FC236}">
                  <a16:creationId xmlns:a16="http://schemas.microsoft.com/office/drawing/2014/main" id="{C23776FA-CABE-4EA6-AEA1-1E5390B447CE}"/>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7DE1D9F4-B3E9-406C-8CEE-3BA592509C90}"/>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CBE9BDEE-D2E9-48D3-8377-E904367766A6}"/>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6339D26E-4F56-4E71-9425-952FB33957F1}"/>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A61339AF-2A02-4A1B-9752-20679030B78F}"/>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1406EF4-B74E-4F02-A151-8433EA50CB6C}"/>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BA4C703A-1799-46DC-AD08-8D4E33A41282}"/>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6EA9EE77-A5E7-4994-9B0E-3CE6EEF693DC}"/>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8D6D7B3E-8A2F-47E9-B8E4-A01559CEF768}"/>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3907227D-C35F-48C3-9C2E-C2DEF1F5D1FD}"/>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BA76DDEB-2A8F-4F09-8650-1FCB02BA3CF3}"/>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E98CB65D-56B9-4A48-9EDD-AA6727E7B286}"/>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C7E52FCB-72B3-47E8-A900-353B4F76A722}"/>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66A64184-C45F-41FB-807B-B5D2ABB3450B}"/>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Oval 346">
              <a:extLst>
                <a:ext uri="{FF2B5EF4-FFF2-40B4-BE49-F238E27FC236}">
                  <a16:creationId xmlns:a16="http://schemas.microsoft.com/office/drawing/2014/main" id="{9793A942-4C26-4975-80B3-B76A499C2232}"/>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48E29D71-040B-47D8-BCEE-11B063F2B4F9}"/>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4ADD8928-179C-4FCA-AAF5-681BF04E5EBF}"/>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3AA3FBBF-0890-45CD-82F0-4C1DD735E1CB}"/>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1" name="Straight Connector 350">
              <a:extLst>
                <a:ext uri="{FF2B5EF4-FFF2-40B4-BE49-F238E27FC236}">
                  <a16:creationId xmlns:a16="http://schemas.microsoft.com/office/drawing/2014/main" id="{5BDDE7DD-EB69-4D96-8591-97384E089A93}"/>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A61C63E9-291A-4959-9387-71E9E541FBAA}"/>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3" name="Freeform 48">
              <a:extLst>
                <a:ext uri="{FF2B5EF4-FFF2-40B4-BE49-F238E27FC236}">
                  <a16:creationId xmlns:a16="http://schemas.microsoft.com/office/drawing/2014/main" id="{B43C7CB2-A08F-4D85-9DB4-66AD3E784AC7}"/>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906DC4AD-F7AF-433C-8681-187B979FEE65}"/>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Oval 354">
              <a:extLst>
                <a:ext uri="{FF2B5EF4-FFF2-40B4-BE49-F238E27FC236}">
                  <a16:creationId xmlns:a16="http://schemas.microsoft.com/office/drawing/2014/main" id="{AC41978B-CD44-421F-ACBB-E53F55A1E091}"/>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6" name="Straight Connector 355">
              <a:extLst>
                <a:ext uri="{FF2B5EF4-FFF2-40B4-BE49-F238E27FC236}">
                  <a16:creationId xmlns:a16="http://schemas.microsoft.com/office/drawing/2014/main" id="{F9E792FF-EC08-43A5-A41E-6978BE662E28}"/>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Oval 356">
              <a:extLst>
                <a:ext uri="{FF2B5EF4-FFF2-40B4-BE49-F238E27FC236}">
                  <a16:creationId xmlns:a16="http://schemas.microsoft.com/office/drawing/2014/main" id="{3C7335EE-4557-4963-A838-5B4F6CE73F6D}"/>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939DC9C6-D1A5-4D21-BFA9-421D43DC43F9}"/>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E58C38F0-F95B-40AE-BD3D-B1C043E31957}"/>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0" name="TextBox 24">
            <a:extLst>
              <a:ext uri="{FF2B5EF4-FFF2-40B4-BE49-F238E27FC236}">
                <a16:creationId xmlns:a16="http://schemas.microsoft.com/office/drawing/2014/main" id="{822CBF8F-91DB-46F6-955D-0E96AE80516A}"/>
              </a:ext>
            </a:extLst>
          </p:cNvPr>
          <p:cNvSpPr txBox="1"/>
          <p:nvPr/>
        </p:nvSpPr>
        <p:spPr>
          <a:xfrm>
            <a:off x="6775448" y="2307614"/>
            <a:ext cx="2417942"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Cold Central Plant Rec. AC</a:t>
            </a:r>
          </a:p>
        </p:txBody>
      </p:sp>
      <p:sp>
        <p:nvSpPr>
          <p:cNvPr id="362" name="Rectangle 361">
            <a:extLst>
              <a:ext uri="{FF2B5EF4-FFF2-40B4-BE49-F238E27FC236}">
                <a16:creationId xmlns:a16="http://schemas.microsoft.com/office/drawing/2014/main" id="{03B5807D-7ED9-47E8-8726-45A6095D44F6}"/>
              </a:ext>
            </a:extLst>
          </p:cNvPr>
          <p:cNvSpPr/>
          <p:nvPr/>
        </p:nvSpPr>
        <p:spPr>
          <a:xfrm>
            <a:off x="4527323" y="5828432"/>
            <a:ext cx="1947672" cy="325055"/>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3" name="TextBox 29">
            <a:extLst>
              <a:ext uri="{FF2B5EF4-FFF2-40B4-BE49-F238E27FC236}">
                <a16:creationId xmlns:a16="http://schemas.microsoft.com/office/drawing/2014/main" id="{F76131B2-30C6-4629-8974-C536224E3722}"/>
              </a:ext>
            </a:extLst>
          </p:cNvPr>
          <p:cNvSpPr txBox="1"/>
          <p:nvPr/>
        </p:nvSpPr>
        <p:spPr>
          <a:xfrm>
            <a:off x="4521768" y="5831234"/>
            <a:ext cx="1027845"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364" name="Straight Connector 363">
            <a:extLst>
              <a:ext uri="{FF2B5EF4-FFF2-40B4-BE49-F238E27FC236}">
                <a16:creationId xmlns:a16="http://schemas.microsoft.com/office/drawing/2014/main" id="{CD28ACF3-8F38-406D-9216-FC4244B99A70}"/>
              </a:ext>
            </a:extLst>
          </p:cNvPr>
          <p:cNvCxnSpPr>
            <a:cxnSpLocks/>
          </p:cNvCxnSpPr>
          <p:nvPr/>
        </p:nvCxnSpPr>
        <p:spPr>
          <a:xfrm>
            <a:off x="4524239" y="6152652"/>
            <a:ext cx="19507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5" name="Group 364">
            <a:extLst>
              <a:ext uri="{FF2B5EF4-FFF2-40B4-BE49-F238E27FC236}">
                <a16:creationId xmlns:a16="http://schemas.microsoft.com/office/drawing/2014/main" id="{36216EA6-0CF1-4718-AC01-0547C847DB64}"/>
              </a:ext>
            </a:extLst>
          </p:cNvPr>
          <p:cNvGrpSpPr/>
          <p:nvPr/>
        </p:nvGrpSpPr>
        <p:grpSpPr>
          <a:xfrm>
            <a:off x="4620462" y="4044508"/>
            <a:ext cx="701238" cy="391500"/>
            <a:chOff x="-1516380" y="-30480"/>
            <a:chExt cx="1219198" cy="716590"/>
          </a:xfrm>
        </p:grpSpPr>
        <p:sp>
          <p:nvSpPr>
            <p:cNvPr id="366" name="Oval 365">
              <a:extLst>
                <a:ext uri="{FF2B5EF4-FFF2-40B4-BE49-F238E27FC236}">
                  <a16:creationId xmlns:a16="http://schemas.microsoft.com/office/drawing/2014/main" id="{D9FCD0A4-E894-4B25-A605-D98917DD50FA}"/>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367" name="Straight Connector 366">
              <a:extLst>
                <a:ext uri="{FF2B5EF4-FFF2-40B4-BE49-F238E27FC236}">
                  <a16:creationId xmlns:a16="http://schemas.microsoft.com/office/drawing/2014/main" id="{7F92B927-37F3-4198-922A-BD5AF6FD533F}"/>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Freeform 7">
              <a:extLst>
                <a:ext uri="{FF2B5EF4-FFF2-40B4-BE49-F238E27FC236}">
                  <a16:creationId xmlns:a16="http://schemas.microsoft.com/office/drawing/2014/main" id="{1AB7BB6A-01A7-4866-A0B9-0901C7DDA0C5}"/>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9" name="Straight Connector 8">
              <a:extLst>
                <a:ext uri="{FF2B5EF4-FFF2-40B4-BE49-F238E27FC236}">
                  <a16:creationId xmlns:a16="http://schemas.microsoft.com/office/drawing/2014/main" id="{9152E033-C8F9-453E-B275-38494F4AB276}"/>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A57072E9-B018-45E4-A592-EC22FBD4C110}"/>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05F89E6-9E22-4006-A4BF-624354023CDB}"/>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EC8AEA52-E517-4E45-82F6-EA7D2D988674}"/>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AF9512FB-3D99-436B-9954-208EAB3872E5}"/>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957F5C7-A5B7-439B-BC01-172F795B6F53}"/>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9662F30B-D4AF-40AB-B097-07A23DB11AC4}"/>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BAB1889D-4D9E-4635-827B-7A6EB281E8DE}"/>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42CE9CB3-A332-40B3-B4B3-CD2BE6476A5E}"/>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6FA5BE89-7F80-4E48-B833-A60A5584FBB6}"/>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9DD5D20F-2B87-4D3D-9EED-FFA503BA8E2B}"/>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33909EBA-FEF0-46A9-B950-6C274C3B493B}"/>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7B8C8F65-0B46-4AE0-A866-309AF181CA4E}"/>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EFD96354-3661-4890-B6DC-FE4BCDA01329}"/>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83" name="Oval 382">
              <a:extLst>
                <a:ext uri="{FF2B5EF4-FFF2-40B4-BE49-F238E27FC236}">
                  <a16:creationId xmlns:a16="http://schemas.microsoft.com/office/drawing/2014/main" id="{33E7A8C2-1BBF-4E17-8788-C3A6B925F0D0}"/>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A6826BA3-9D27-4B03-8C7F-EC0044A33405}"/>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2B04932E-DB2F-4324-B550-FFEEE4C78F7D}"/>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Oval 385">
              <a:extLst>
                <a:ext uri="{FF2B5EF4-FFF2-40B4-BE49-F238E27FC236}">
                  <a16:creationId xmlns:a16="http://schemas.microsoft.com/office/drawing/2014/main" id="{9CC39484-7041-4B85-83AD-8013B60696D7}"/>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7" name="Straight Connector 386">
              <a:extLst>
                <a:ext uri="{FF2B5EF4-FFF2-40B4-BE49-F238E27FC236}">
                  <a16:creationId xmlns:a16="http://schemas.microsoft.com/office/drawing/2014/main" id="{AA3318E5-576D-4B7D-9634-3DDE939285F3}"/>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75E8365C-73E5-48B1-9F1B-524900E5C685}"/>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89" name="Freeform 48">
              <a:extLst>
                <a:ext uri="{FF2B5EF4-FFF2-40B4-BE49-F238E27FC236}">
                  <a16:creationId xmlns:a16="http://schemas.microsoft.com/office/drawing/2014/main" id="{4D70AF93-778A-431E-B00E-AE6F7B48712A}"/>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Rectangle 389">
              <a:extLst>
                <a:ext uri="{FF2B5EF4-FFF2-40B4-BE49-F238E27FC236}">
                  <a16:creationId xmlns:a16="http://schemas.microsoft.com/office/drawing/2014/main" id="{33076F76-5AF0-4DE6-B9D8-BC9369537020}"/>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Oval 390">
              <a:extLst>
                <a:ext uri="{FF2B5EF4-FFF2-40B4-BE49-F238E27FC236}">
                  <a16:creationId xmlns:a16="http://schemas.microsoft.com/office/drawing/2014/main" id="{04EB218F-AC63-4159-8A5A-330A2A3B9D84}"/>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2" name="Straight Connector 391">
              <a:extLst>
                <a:ext uri="{FF2B5EF4-FFF2-40B4-BE49-F238E27FC236}">
                  <a16:creationId xmlns:a16="http://schemas.microsoft.com/office/drawing/2014/main" id="{A2547ECA-771B-4708-840B-32CA784F5C8D}"/>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93" name="Oval 392">
              <a:extLst>
                <a:ext uri="{FF2B5EF4-FFF2-40B4-BE49-F238E27FC236}">
                  <a16:creationId xmlns:a16="http://schemas.microsoft.com/office/drawing/2014/main" id="{D14BC41C-912F-4D20-A643-499DD1447F4C}"/>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Oval 393">
              <a:extLst>
                <a:ext uri="{FF2B5EF4-FFF2-40B4-BE49-F238E27FC236}">
                  <a16:creationId xmlns:a16="http://schemas.microsoft.com/office/drawing/2014/main" id="{297F63F9-5999-4E20-9A6E-B92BCA4BFC6C}"/>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Oval 394">
              <a:extLst>
                <a:ext uri="{FF2B5EF4-FFF2-40B4-BE49-F238E27FC236}">
                  <a16:creationId xmlns:a16="http://schemas.microsoft.com/office/drawing/2014/main" id="{0BFA0BB8-3942-4A4D-B1BF-6DF5541B4ADA}"/>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6" name="TextBox 395">
            <a:extLst>
              <a:ext uri="{FF2B5EF4-FFF2-40B4-BE49-F238E27FC236}">
                <a16:creationId xmlns:a16="http://schemas.microsoft.com/office/drawing/2014/main" id="{716ED212-926D-4C39-9DFA-1E9298B250AE}"/>
              </a:ext>
            </a:extLst>
          </p:cNvPr>
          <p:cNvSpPr txBox="1"/>
          <p:nvPr/>
        </p:nvSpPr>
        <p:spPr>
          <a:xfrm>
            <a:off x="5501159" y="4183720"/>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127-227</a:t>
            </a:r>
          </a:p>
        </p:txBody>
      </p:sp>
      <p:sp>
        <p:nvSpPr>
          <p:cNvPr id="397" name="Rectangle 396">
            <a:extLst>
              <a:ext uri="{FF2B5EF4-FFF2-40B4-BE49-F238E27FC236}">
                <a16:creationId xmlns:a16="http://schemas.microsoft.com/office/drawing/2014/main" id="{E839718D-AF72-402D-98EE-BF865E70ED1E}"/>
              </a:ext>
            </a:extLst>
          </p:cNvPr>
          <p:cNvSpPr/>
          <p:nvPr/>
        </p:nvSpPr>
        <p:spPr>
          <a:xfrm>
            <a:off x="4529970" y="4454823"/>
            <a:ext cx="1947672" cy="13716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8" name="TextBox 24">
            <a:extLst>
              <a:ext uri="{FF2B5EF4-FFF2-40B4-BE49-F238E27FC236}">
                <a16:creationId xmlns:a16="http://schemas.microsoft.com/office/drawing/2014/main" id="{CD3BCE25-06F3-494A-A4EB-8280E1E8CBDA}"/>
              </a:ext>
            </a:extLst>
          </p:cNvPr>
          <p:cNvSpPr txBox="1"/>
          <p:nvPr/>
        </p:nvSpPr>
        <p:spPr>
          <a:xfrm>
            <a:off x="4502450" y="4496610"/>
            <a:ext cx="2243239"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in. Large Aggregate Subbase</a:t>
            </a:r>
          </a:p>
        </p:txBody>
      </p:sp>
      <p:sp>
        <p:nvSpPr>
          <p:cNvPr id="400" name="Rectangle 399">
            <a:extLst>
              <a:ext uri="{FF2B5EF4-FFF2-40B4-BE49-F238E27FC236}">
                <a16:creationId xmlns:a16="http://schemas.microsoft.com/office/drawing/2014/main" id="{BE8D6B5F-5866-45BE-BE20-A795CAE4C310}"/>
              </a:ext>
            </a:extLst>
          </p:cNvPr>
          <p:cNvSpPr/>
          <p:nvPr/>
        </p:nvSpPr>
        <p:spPr>
          <a:xfrm>
            <a:off x="167202" y="5151648"/>
            <a:ext cx="1947672" cy="1013069"/>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1" name="TextBox 29">
            <a:extLst>
              <a:ext uri="{FF2B5EF4-FFF2-40B4-BE49-F238E27FC236}">
                <a16:creationId xmlns:a16="http://schemas.microsoft.com/office/drawing/2014/main" id="{D0A396B1-9C12-409E-A829-86E6F3E6A5D5}"/>
              </a:ext>
            </a:extLst>
          </p:cNvPr>
          <p:cNvSpPr txBox="1"/>
          <p:nvPr/>
        </p:nvSpPr>
        <p:spPr>
          <a:xfrm>
            <a:off x="162542" y="5183737"/>
            <a:ext cx="1027845"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402" name="Straight Connector 401">
            <a:extLst>
              <a:ext uri="{FF2B5EF4-FFF2-40B4-BE49-F238E27FC236}">
                <a16:creationId xmlns:a16="http://schemas.microsoft.com/office/drawing/2014/main" id="{B3195BE7-29D6-45B1-AB2E-BC29B4509202}"/>
              </a:ext>
            </a:extLst>
          </p:cNvPr>
          <p:cNvCxnSpPr/>
          <p:nvPr/>
        </p:nvCxnSpPr>
        <p:spPr>
          <a:xfrm flipV="1">
            <a:off x="164118" y="6163882"/>
            <a:ext cx="2432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3" name="Group 402">
            <a:extLst>
              <a:ext uri="{FF2B5EF4-FFF2-40B4-BE49-F238E27FC236}">
                <a16:creationId xmlns:a16="http://schemas.microsoft.com/office/drawing/2014/main" id="{1E08161D-BE17-4622-96DC-3E852D979799}"/>
              </a:ext>
            </a:extLst>
          </p:cNvPr>
          <p:cNvGrpSpPr/>
          <p:nvPr/>
        </p:nvGrpSpPr>
        <p:grpSpPr>
          <a:xfrm>
            <a:off x="260341" y="4055738"/>
            <a:ext cx="701238" cy="391500"/>
            <a:chOff x="-1516380" y="-30480"/>
            <a:chExt cx="1219198" cy="716590"/>
          </a:xfrm>
        </p:grpSpPr>
        <p:sp>
          <p:nvSpPr>
            <p:cNvPr id="404" name="Oval 403">
              <a:extLst>
                <a:ext uri="{FF2B5EF4-FFF2-40B4-BE49-F238E27FC236}">
                  <a16:creationId xmlns:a16="http://schemas.microsoft.com/office/drawing/2014/main" id="{63095F3A-91F1-4E77-B8BC-8ECE0647CE12}"/>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405" name="Straight Connector 404">
              <a:extLst>
                <a:ext uri="{FF2B5EF4-FFF2-40B4-BE49-F238E27FC236}">
                  <a16:creationId xmlns:a16="http://schemas.microsoft.com/office/drawing/2014/main" id="{AC969996-90B3-43D5-A51B-8C76BFCEAB7A}"/>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6" name="Freeform 7">
              <a:extLst>
                <a:ext uri="{FF2B5EF4-FFF2-40B4-BE49-F238E27FC236}">
                  <a16:creationId xmlns:a16="http://schemas.microsoft.com/office/drawing/2014/main" id="{DB00141A-B22F-49D8-B6FC-146E4E926575}"/>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7" name="Straight Connector 8">
              <a:extLst>
                <a:ext uri="{FF2B5EF4-FFF2-40B4-BE49-F238E27FC236}">
                  <a16:creationId xmlns:a16="http://schemas.microsoft.com/office/drawing/2014/main" id="{0AC9EC75-273D-4FA1-A907-354E5EC074E4}"/>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D42BE9E-FD51-4B3E-9387-3752A8B6F8FC}"/>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E4F34B04-89FD-4DF1-A217-797DDF26E7CB}"/>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8CC0B710-F791-4CF8-B956-8501A5131062}"/>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F9ACB7B3-4991-4315-9558-12BB8095C8F4}"/>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FBDB06CC-F783-4DA6-BA06-D5A7E8EE2A7A}"/>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911467F4-4397-4952-B378-32C240D73D82}"/>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4475AF5E-59F6-4B02-AFB4-F57125832F3C}"/>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8E7E8AB6-D0A6-4837-A9FE-56064FB5039C}"/>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D7D0847D-C398-4E9C-927E-2CADF6CE6538}"/>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86297C62-11D3-4F5C-906F-6608BB3B2E52}"/>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07A8778E-3A4A-4F0A-BF67-DFC2B03738D8}"/>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F4BA9807-D3A8-470B-959A-2D84654EBA7E}"/>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96D0328-42DA-4514-83FE-630976C7423D}"/>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Oval 420">
              <a:extLst>
                <a:ext uri="{FF2B5EF4-FFF2-40B4-BE49-F238E27FC236}">
                  <a16:creationId xmlns:a16="http://schemas.microsoft.com/office/drawing/2014/main" id="{A2C1F73E-9BAC-4A86-B4F5-9922E74D9FE6}"/>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422" name="Rectangle 421">
              <a:extLst>
                <a:ext uri="{FF2B5EF4-FFF2-40B4-BE49-F238E27FC236}">
                  <a16:creationId xmlns:a16="http://schemas.microsoft.com/office/drawing/2014/main" id="{7D1B7E61-0997-41AF-846B-77BE986C62CD}"/>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Rectangle 422">
              <a:extLst>
                <a:ext uri="{FF2B5EF4-FFF2-40B4-BE49-F238E27FC236}">
                  <a16:creationId xmlns:a16="http://schemas.microsoft.com/office/drawing/2014/main" id="{717DECAE-4764-42F9-91A7-946398CEC7AB}"/>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Oval 423">
              <a:extLst>
                <a:ext uri="{FF2B5EF4-FFF2-40B4-BE49-F238E27FC236}">
                  <a16:creationId xmlns:a16="http://schemas.microsoft.com/office/drawing/2014/main" id="{A23FE916-0662-42EC-9418-21BD7CC8CE82}"/>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5" name="Straight Connector 424">
              <a:extLst>
                <a:ext uri="{FF2B5EF4-FFF2-40B4-BE49-F238E27FC236}">
                  <a16:creationId xmlns:a16="http://schemas.microsoft.com/office/drawing/2014/main" id="{8DEBAA8A-9330-4143-90AA-C70975D1D00A}"/>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6CAB3464-356D-447B-AB9D-B43CD69A5C35}"/>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27" name="Freeform 48">
              <a:extLst>
                <a:ext uri="{FF2B5EF4-FFF2-40B4-BE49-F238E27FC236}">
                  <a16:creationId xmlns:a16="http://schemas.microsoft.com/office/drawing/2014/main" id="{80CF7FB5-D898-4758-994E-1BCC675BCE18}"/>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Rectangle 427">
              <a:extLst>
                <a:ext uri="{FF2B5EF4-FFF2-40B4-BE49-F238E27FC236}">
                  <a16:creationId xmlns:a16="http://schemas.microsoft.com/office/drawing/2014/main" id="{6203FFAA-997B-438B-89C1-FFC7D54DD341}"/>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Oval 428">
              <a:extLst>
                <a:ext uri="{FF2B5EF4-FFF2-40B4-BE49-F238E27FC236}">
                  <a16:creationId xmlns:a16="http://schemas.microsoft.com/office/drawing/2014/main" id="{A637B8CA-4560-4695-9EF9-11DF20CEF780}"/>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0" name="Straight Connector 429">
              <a:extLst>
                <a:ext uri="{FF2B5EF4-FFF2-40B4-BE49-F238E27FC236}">
                  <a16:creationId xmlns:a16="http://schemas.microsoft.com/office/drawing/2014/main" id="{7C2E4A47-A627-4538-8AF9-0D058534F5CE}"/>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1" name="Oval 430">
              <a:extLst>
                <a:ext uri="{FF2B5EF4-FFF2-40B4-BE49-F238E27FC236}">
                  <a16:creationId xmlns:a16="http://schemas.microsoft.com/office/drawing/2014/main" id="{009E2E4E-573F-4F10-9D36-6FF693F265D9}"/>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Oval 431">
              <a:extLst>
                <a:ext uri="{FF2B5EF4-FFF2-40B4-BE49-F238E27FC236}">
                  <a16:creationId xmlns:a16="http://schemas.microsoft.com/office/drawing/2014/main" id="{A2A9AE5E-A680-49DE-8300-B5577085AE1B}"/>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a:extLst>
                <a:ext uri="{FF2B5EF4-FFF2-40B4-BE49-F238E27FC236}">
                  <a16:creationId xmlns:a16="http://schemas.microsoft.com/office/drawing/2014/main" id="{7CB56CFB-5A3D-4DC3-A818-51CAB1F7683B}"/>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4" name="TextBox 433">
            <a:extLst>
              <a:ext uri="{FF2B5EF4-FFF2-40B4-BE49-F238E27FC236}">
                <a16:creationId xmlns:a16="http://schemas.microsoft.com/office/drawing/2014/main" id="{D75E07A5-CBD3-4964-B6F3-F2B33679AD94}"/>
              </a:ext>
            </a:extLst>
          </p:cNvPr>
          <p:cNvSpPr txBox="1"/>
          <p:nvPr/>
        </p:nvSpPr>
        <p:spPr>
          <a:xfrm>
            <a:off x="1127681" y="4183664"/>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128-228</a:t>
            </a:r>
          </a:p>
        </p:txBody>
      </p:sp>
      <p:sp>
        <p:nvSpPr>
          <p:cNvPr id="435" name="Rectangle 434">
            <a:extLst>
              <a:ext uri="{FF2B5EF4-FFF2-40B4-BE49-F238E27FC236}">
                <a16:creationId xmlns:a16="http://schemas.microsoft.com/office/drawing/2014/main" id="{A6E9F429-5357-4492-A8F9-1ED67F5C2085}"/>
              </a:ext>
            </a:extLst>
          </p:cNvPr>
          <p:cNvSpPr/>
          <p:nvPr/>
        </p:nvSpPr>
        <p:spPr>
          <a:xfrm>
            <a:off x="169849" y="4466053"/>
            <a:ext cx="1947672" cy="6858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6" name="TextBox 24">
            <a:extLst>
              <a:ext uri="{FF2B5EF4-FFF2-40B4-BE49-F238E27FC236}">
                <a16:creationId xmlns:a16="http://schemas.microsoft.com/office/drawing/2014/main" id="{A503A108-011A-4447-A2BD-075F806B8D82}"/>
              </a:ext>
            </a:extLst>
          </p:cNvPr>
          <p:cNvSpPr txBox="1"/>
          <p:nvPr/>
        </p:nvSpPr>
        <p:spPr>
          <a:xfrm>
            <a:off x="142330" y="4507840"/>
            <a:ext cx="1839582"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in. Large Aggregate Subbase</a:t>
            </a:r>
          </a:p>
        </p:txBody>
      </p:sp>
      <p:sp>
        <p:nvSpPr>
          <p:cNvPr id="438" name="Rectangle 437">
            <a:extLst>
              <a:ext uri="{FF2B5EF4-FFF2-40B4-BE49-F238E27FC236}">
                <a16:creationId xmlns:a16="http://schemas.microsoft.com/office/drawing/2014/main" id="{61DCBF66-CD3E-4BAA-A415-176D03909343}"/>
              </a:ext>
            </a:extLst>
          </p:cNvPr>
          <p:cNvSpPr/>
          <p:nvPr/>
        </p:nvSpPr>
        <p:spPr>
          <a:xfrm>
            <a:off x="6788839" y="5823554"/>
            <a:ext cx="1947672" cy="325055"/>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9" name="TextBox 29">
            <a:extLst>
              <a:ext uri="{FF2B5EF4-FFF2-40B4-BE49-F238E27FC236}">
                <a16:creationId xmlns:a16="http://schemas.microsoft.com/office/drawing/2014/main" id="{C719B387-636A-4312-A743-A89A268FC432}"/>
              </a:ext>
            </a:extLst>
          </p:cNvPr>
          <p:cNvSpPr txBox="1"/>
          <p:nvPr/>
        </p:nvSpPr>
        <p:spPr>
          <a:xfrm>
            <a:off x="6783284" y="5826356"/>
            <a:ext cx="1027845"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440" name="Straight Connector 439">
            <a:extLst>
              <a:ext uri="{FF2B5EF4-FFF2-40B4-BE49-F238E27FC236}">
                <a16:creationId xmlns:a16="http://schemas.microsoft.com/office/drawing/2014/main" id="{8B2422AA-CD99-4BF4-9F7E-B0C14AB31942}"/>
              </a:ext>
            </a:extLst>
          </p:cNvPr>
          <p:cNvCxnSpPr>
            <a:cxnSpLocks/>
          </p:cNvCxnSpPr>
          <p:nvPr/>
        </p:nvCxnSpPr>
        <p:spPr>
          <a:xfrm>
            <a:off x="6785755" y="6147774"/>
            <a:ext cx="200681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1" name="Group 440">
            <a:extLst>
              <a:ext uri="{FF2B5EF4-FFF2-40B4-BE49-F238E27FC236}">
                <a16:creationId xmlns:a16="http://schemas.microsoft.com/office/drawing/2014/main" id="{5D0485FC-E863-4943-8770-BE1E23F810CB}"/>
              </a:ext>
            </a:extLst>
          </p:cNvPr>
          <p:cNvGrpSpPr/>
          <p:nvPr/>
        </p:nvGrpSpPr>
        <p:grpSpPr>
          <a:xfrm>
            <a:off x="6897990" y="3604208"/>
            <a:ext cx="701238" cy="391500"/>
            <a:chOff x="-1516380" y="-30480"/>
            <a:chExt cx="1219198" cy="716590"/>
          </a:xfrm>
        </p:grpSpPr>
        <p:sp>
          <p:nvSpPr>
            <p:cNvPr id="442" name="Oval 441">
              <a:extLst>
                <a:ext uri="{FF2B5EF4-FFF2-40B4-BE49-F238E27FC236}">
                  <a16:creationId xmlns:a16="http://schemas.microsoft.com/office/drawing/2014/main" id="{619E6DA6-7724-4447-996F-F02A03D7A4B1}"/>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443" name="Straight Connector 442">
              <a:extLst>
                <a:ext uri="{FF2B5EF4-FFF2-40B4-BE49-F238E27FC236}">
                  <a16:creationId xmlns:a16="http://schemas.microsoft.com/office/drawing/2014/main" id="{DDF5A49E-EAB3-4880-A1CF-D40C03DB5F7D}"/>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4" name="Freeform 7">
              <a:extLst>
                <a:ext uri="{FF2B5EF4-FFF2-40B4-BE49-F238E27FC236}">
                  <a16:creationId xmlns:a16="http://schemas.microsoft.com/office/drawing/2014/main" id="{9EAB1B2A-64C4-4E89-B8BB-C54C26478628}"/>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45" name="Straight Connector 8">
              <a:extLst>
                <a:ext uri="{FF2B5EF4-FFF2-40B4-BE49-F238E27FC236}">
                  <a16:creationId xmlns:a16="http://schemas.microsoft.com/office/drawing/2014/main" id="{625429FB-1E39-47A2-B658-8C89AE069894}"/>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5BB2C814-DCB3-407D-B0F5-5BFC2E32F4EC}"/>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E42A8563-E7CE-4107-B142-D148946C08F7}"/>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DBDF3510-6237-4E01-980F-6B463CF954E4}"/>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94EE2C0E-0FD1-4BB6-9C85-6A6A2FE8CF10}"/>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22FC982B-F647-4FED-9C74-1E985F5F66C7}"/>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1E28C9FF-8DCC-43CD-9941-7F4C823E44BB}"/>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92CF90FA-DC95-4BEC-8694-26273710E3F6}"/>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EA591ADA-3A44-415D-B6E9-99B84478E0EB}"/>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13B42D02-F8F5-4DF6-B11D-8F1BE7D0155E}"/>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C9F4898-6967-42B6-ACE6-0D154811B8BC}"/>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66505B82-C87E-4141-9ED9-106BCAED2931}"/>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076F5BD4-C816-4D7F-9EAA-617803632308}"/>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7ADB58C0-9EEB-4F88-9630-3A8991B94731}"/>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59" name="Oval 458">
              <a:extLst>
                <a:ext uri="{FF2B5EF4-FFF2-40B4-BE49-F238E27FC236}">
                  <a16:creationId xmlns:a16="http://schemas.microsoft.com/office/drawing/2014/main" id="{E63EDCE4-8412-45BC-B1BD-6DF2F005A29C}"/>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460" name="Rectangle 459">
              <a:extLst>
                <a:ext uri="{FF2B5EF4-FFF2-40B4-BE49-F238E27FC236}">
                  <a16:creationId xmlns:a16="http://schemas.microsoft.com/office/drawing/2014/main" id="{A9A5A816-499C-461E-A58A-9E4904141725}"/>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1" name="Rectangle 460">
              <a:extLst>
                <a:ext uri="{FF2B5EF4-FFF2-40B4-BE49-F238E27FC236}">
                  <a16:creationId xmlns:a16="http://schemas.microsoft.com/office/drawing/2014/main" id="{37F766DF-7BD5-40FC-8DC6-CA111115E238}"/>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2" name="Oval 461">
              <a:extLst>
                <a:ext uri="{FF2B5EF4-FFF2-40B4-BE49-F238E27FC236}">
                  <a16:creationId xmlns:a16="http://schemas.microsoft.com/office/drawing/2014/main" id="{C2C37EA9-C38E-4321-9A07-35C74300017F}"/>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63" name="Straight Connector 462">
              <a:extLst>
                <a:ext uri="{FF2B5EF4-FFF2-40B4-BE49-F238E27FC236}">
                  <a16:creationId xmlns:a16="http://schemas.microsoft.com/office/drawing/2014/main" id="{084470D8-79A2-48E2-9D3B-49262DE3C78B}"/>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987338BF-D2D5-4A6B-A21C-C2E57DA62397}"/>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65" name="Freeform 48">
              <a:extLst>
                <a:ext uri="{FF2B5EF4-FFF2-40B4-BE49-F238E27FC236}">
                  <a16:creationId xmlns:a16="http://schemas.microsoft.com/office/drawing/2014/main" id="{EA1B7FE2-6C11-45BC-8838-C61CEF0F5A00}"/>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a:extLst>
                <a:ext uri="{FF2B5EF4-FFF2-40B4-BE49-F238E27FC236}">
                  <a16:creationId xmlns:a16="http://schemas.microsoft.com/office/drawing/2014/main" id="{31CDE595-A495-4C54-AE4E-356CF9662360}"/>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Oval 466">
              <a:extLst>
                <a:ext uri="{FF2B5EF4-FFF2-40B4-BE49-F238E27FC236}">
                  <a16:creationId xmlns:a16="http://schemas.microsoft.com/office/drawing/2014/main" id="{EC0C1679-AB43-47A8-B595-2305D5053E88}"/>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8" name="Straight Connector 467">
              <a:extLst>
                <a:ext uri="{FF2B5EF4-FFF2-40B4-BE49-F238E27FC236}">
                  <a16:creationId xmlns:a16="http://schemas.microsoft.com/office/drawing/2014/main" id="{7ABCC453-052E-483F-81C4-DA42EC90B27B}"/>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0ED17536-F410-4CA8-A554-E836D365ED2A}"/>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0" name="Oval 469">
              <a:extLst>
                <a:ext uri="{FF2B5EF4-FFF2-40B4-BE49-F238E27FC236}">
                  <a16:creationId xmlns:a16="http://schemas.microsoft.com/office/drawing/2014/main" id="{643A3B82-D14F-47B5-BD14-0B7B05F8D5ED}"/>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Oval 470">
              <a:extLst>
                <a:ext uri="{FF2B5EF4-FFF2-40B4-BE49-F238E27FC236}">
                  <a16:creationId xmlns:a16="http://schemas.microsoft.com/office/drawing/2014/main" id="{B1647A6E-218C-491D-941E-27BBA8961641}"/>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2" name="TextBox 471">
            <a:extLst>
              <a:ext uri="{FF2B5EF4-FFF2-40B4-BE49-F238E27FC236}">
                <a16:creationId xmlns:a16="http://schemas.microsoft.com/office/drawing/2014/main" id="{B069123B-02EF-4ADF-9F65-B97E71F08D1B}"/>
              </a:ext>
            </a:extLst>
          </p:cNvPr>
          <p:cNvSpPr txBox="1"/>
          <p:nvPr/>
        </p:nvSpPr>
        <p:spPr>
          <a:xfrm>
            <a:off x="7815267" y="3734410"/>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127-227</a:t>
            </a:r>
          </a:p>
        </p:txBody>
      </p:sp>
      <p:sp>
        <p:nvSpPr>
          <p:cNvPr id="473" name="Rectangle 472">
            <a:extLst>
              <a:ext uri="{FF2B5EF4-FFF2-40B4-BE49-F238E27FC236}">
                <a16:creationId xmlns:a16="http://schemas.microsoft.com/office/drawing/2014/main" id="{35478EC4-65DC-4C75-AAA7-E26DD674B94C}"/>
              </a:ext>
            </a:extLst>
          </p:cNvPr>
          <p:cNvSpPr/>
          <p:nvPr/>
        </p:nvSpPr>
        <p:spPr>
          <a:xfrm>
            <a:off x="6791486" y="4449945"/>
            <a:ext cx="1947672" cy="13716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4" name="TextBox 24">
            <a:extLst>
              <a:ext uri="{FF2B5EF4-FFF2-40B4-BE49-F238E27FC236}">
                <a16:creationId xmlns:a16="http://schemas.microsoft.com/office/drawing/2014/main" id="{6990D718-AE63-4A9A-AE1F-C03E48F0EB77}"/>
              </a:ext>
            </a:extLst>
          </p:cNvPr>
          <p:cNvSpPr txBox="1"/>
          <p:nvPr/>
        </p:nvSpPr>
        <p:spPr>
          <a:xfrm>
            <a:off x="6763966" y="4491732"/>
            <a:ext cx="2243239"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in. Large Aggregate Subbase</a:t>
            </a:r>
          </a:p>
        </p:txBody>
      </p:sp>
      <p:sp>
        <p:nvSpPr>
          <p:cNvPr id="475" name="Rectangle 474">
            <a:extLst>
              <a:ext uri="{FF2B5EF4-FFF2-40B4-BE49-F238E27FC236}">
                <a16:creationId xmlns:a16="http://schemas.microsoft.com/office/drawing/2014/main" id="{16D36551-0B67-4A00-AE19-B492C816450E}"/>
              </a:ext>
            </a:extLst>
          </p:cNvPr>
          <p:cNvSpPr/>
          <p:nvPr/>
        </p:nvSpPr>
        <p:spPr>
          <a:xfrm>
            <a:off x="6791486" y="3991667"/>
            <a:ext cx="1947672" cy="457200"/>
          </a:xfrm>
          <a:prstGeom prst="rect">
            <a:avLst/>
          </a:prstGeom>
          <a:solidFill>
            <a:schemeClr val="tx1">
              <a:lumMod val="65000"/>
              <a:lumOff val="3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6" name="TextBox 24">
            <a:extLst>
              <a:ext uri="{FF2B5EF4-FFF2-40B4-BE49-F238E27FC236}">
                <a16:creationId xmlns:a16="http://schemas.microsoft.com/office/drawing/2014/main" id="{23ED52F9-BC57-4A5E-86E2-55C32A08CF14}"/>
              </a:ext>
            </a:extLst>
          </p:cNvPr>
          <p:cNvSpPr txBox="1"/>
          <p:nvPr/>
        </p:nvSpPr>
        <p:spPr>
          <a:xfrm>
            <a:off x="6788840" y="3992588"/>
            <a:ext cx="1947672"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in. Class 6 Aggregate Base</a:t>
            </a:r>
          </a:p>
        </p:txBody>
      </p:sp>
      <p:sp>
        <p:nvSpPr>
          <p:cNvPr id="478" name="Rectangle 477">
            <a:extLst>
              <a:ext uri="{FF2B5EF4-FFF2-40B4-BE49-F238E27FC236}">
                <a16:creationId xmlns:a16="http://schemas.microsoft.com/office/drawing/2014/main" id="{BE3388A3-4D8C-4ADF-AFC8-236FCF26807A}"/>
              </a:ext>
            </a:extLst>
          </p:cNvPr>
          <p:cNvSpPr/>
          <p:nvPr/>
        </p:nvSpPr>
        <p:spPr>
          <a:xfrm>
            <a:off x="2305370" y="5140418"/>
            <a:ext cx="1947672" cy="1013069"/>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9" name="TextBox 29">
            <a:extLst>
              <a:ext uri="{FF2B5EF4-FFF2-40B4-BE49-F238E27FC236}">
                <a16:creationId xmlns:a16="http://schemas.microsoft.com/office/drawing/2014/main" id="{C83A4694-1578-4739-9499-A2BB1129C36C}"/>
              </a:ext>
            </a:extLst>
          </p:cNvPr>
          <p:cNvSpPr txBox="1"/>
          <p:nvPr/>
        </p:nvSpPr>
        <p:spPr>
          <a:xfrm>
            <a:off x="2304375" y="5172507"/>
            <a:ext cx="1027845"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480" name="Straight Connector 479">
            <a:extLst>
              <a:ext uri="{FF2B5EF4-FFF2-40B4-BE49-F238E27FC236}">
                <a16:creationId xmlns:a16="http://schemas.microsoft.com/office/drawing/2014/main" id="{B655ECBE-F2A9-4421-8721-49B431D70977}"/>
              </a:ext>
            </a:extLst>
          </p:cNvPr>
          <p:cNvCxnSpPr/>
          <p:nvPr/>
        </p:nvCxnSpPr>
        <p:spPr>
          <a:xfrm flipV="1">
            <a:off x="4416533" y="6136561"/>
            <a:ext cx="2432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1" name="Group 480">
            <a:extLst>
              <a:ext uri="{FF2B5EF4-FFF2-40B4-BE49-F238E27FC236}">
                <a16:creationId xmlns:a16="http://schemas.microsoft.com/office/drawing/2014/main" id="{FE7EF410-80C7-4089-9FCE-93972CF966C6}"/>
              </a:ext>
            </a:extLst>
          </p:cNvPr>
          <p:cNvGrpSpPr/>
          <p:nvPr/>
        </p:nvGrpSpPr>
        <p:grpSpPr>
          <a:xfrm>
            <a:off x="2402174" y="4044508"/>
            <a:ext cx="701238" cy="391500"/>
            <a:chOff x="-1516380" y="-30480"/>
            <a:chExt cx="1219198" cy="716590"/>
          </a:xfrm>
        </p:grpSpPr>
        <p:sp>
          <p:nvSpPr>
            <p:cNvPr id="482" name="Oval 481">
              <a:extLst>
                <a:ext uri="{FF2B5EF4-FFF2-40B4-BE49-F238E27FC236}">
                  <a16:creationId xmlns:a16="http://schemas.microsoft.com/office/drawing/2014/main" id="{0FE930C1-0808-4B87-BD9C-B158F8AAAF84}"/>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483" name="Straight Connector 482">
              <a:extLst>
                <a:ext uri="{FF2B5EF4-FFF2-40B4-BE49-F238E27FC236}">
                  <a16:creationId xmlns:a16="http://schemas.microsoft.com/office/drawing/2014/main" id="{EA7230A6-7306-484D-A03D-755C738253B3}"/>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4" name="Freeform 7">
              <a:extLst>
                <a:ext uri="{FF2B5EF4-FFF2-40B4-BE49-F238E27FC236}">
                  <a16:creationId xmlns:a16="http://schemas.microsoft.com/office/drawing/2014/main" id="{7147EA63-1D07-4635-A6A1-948BEAE7540D}"/>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5" name="Straight Connector 8">
              <a:extLst>
                <a:ext uri="{FF2B5EF4-FFF2-40B4-BE49-F238E27FC236}">
                  <a16:creationId xmlns:a16="http://schemas.microsoft.com/office/drawing/2014/main" id="{954E2FA9-5422-46E0-9DA9-125E501DD6FE}"/>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A1E6C292-5976-4DEA-B5B8-5EA7D6D94FF3}"/>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ED1B62EC-F972-427A-9864-9625FE95F4D4}"/>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CFC3C0F5-849B-4251-A948-8B8B8760855B}"/>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109C01AB-CD99-4FF5-9E57-340A00AEF9E5}"/>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3EAEC6A5-CB5D-409F-8B75-102E365155E0}"/>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A31A8A70-3478-4B3B-8253-0E5FFE7FDFE5}"/>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792EF2DC-B0A2-442D-A81C-F5A81947D3FE}"/>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2292463-AE8F-435B-8306-8F014DB5B49F}"/>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31A19EAB-D3CD-4B1C-87B1-ACB703E3C456}"/>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88343071-7F58-4B81-AC4F-77A9EFA94757}"/>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AB81C826-B949-41C0-A830-E389D9BA4A7A}"/>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D9E32AE-C1BB-480A-A4CF-E47EED87ADCF}"/>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B727181C-58F9-43B5-8350-83D6575EFC83}"/>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0354F485-F3F0-433F-922B-617D735F3B7B}"/>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500" name="Rectangle 499">
              <a:extLst>
                <a:ext uri="{FF2B5EF4-FFF2-40B4-BE49-F238E27FC236}">
                  <a16:creationId xmlns:a16="http://schemas.microsoft.com/office/drawing/2014/main" id="{48B03229-F63A-4DC8-A283-6EDB71E62BE7}"/>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 name="Rectangle 500">
              <a:extLst>
                <a:ext uri="{FF2B5EF4-FFF2-40B4-BE49-F238E27FC236}">
                  <a16:creationId xmlns:a16="http://schemas.microsoft.com/office/drawing/2014/main" id="{90FEE4B8-567A-4D52-849E-AD8AD23F6A47}"/>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2" name="Oval 501">
              <a:extLst>
                <a:ext uri="{FF2B5EF4-FFF2-40B4-BE49-F238E27FC236}">
                  <a16:creationId xmlns:a16="http://schemas.microsoft.com/office/drawing/2014/main" id="{0A7E19E1-63CC-40EA-B56B-9A1EC2CFA71F}"/>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03" name="Straight Connector 502">
              <a:extLst>
                <a:ext uri="{FF2B5EF4-FFF2-40B4-BE49-F238E27FC236}">
                  <a16:creationId xmlns:a16="http://schemas.microsoft.com/office/drawing/2014/main" id="{62CFDEC0-CEE0-4223-A3F2-7157A35E5920}"/>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8C0B5D-724F-4BC7-B73B-2F27C13D4F15}"/>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05" name="Freeform 48">
              <a:extLst>
                <a:ext uri="{FF2B5EF4-FFF2-40B4-BE49-F238E27FC236}">
                  <a16:creationId xmlns:a16="http://schemas.microsoft.com/office/drawing/2014/main" id="{6B1ECC51-0479-44AD-8875-914707DA8D46}"/>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Rectangle 505">
              <a:extLst>
                <a:ext uri="{FF2B5EF4-FFF2-40B4-BE49-F238E27FC236}">
                  <a16:creationId xmlns:a16="http://schemas.microsoft.com/office/drawing/2014/main" id="{DA1F3EEB-B686-4D41-85AD-17CB2F6FFE63}"/>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Oval 506">
              <a:extLst>
                <a:ext uri="{FF2B5EF4-FFF2-40B4-BE49-F238E27FC236}">
                  <a16:creationId xmlns:a16="http://schemas.microsoft.com/office/drawing/2014/main" id="{F335E52E-7F98-4C55-A827-702C7D1CD5AC}"/>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8" name="Straight Connector 507">
              <a:extLst>
                <a:ext uri="{FF2B5EF4-FFF2-40B4-BE49-F238E27FC236}">
                  <a16:creationId xmlns:a16="http://schemas.microsoft.com/office/drawing/2014/main" id="{1490A036-0287-43B8-A970-D229AF2BB95B}"/>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09" name="Oval 508">
              <a:extLst>
                <a:ext uri="{FF2B5EF4-FFF2-40B4-BE49-F238E27FC236}">
                  <a16:creationId xmlns:a16="http://schemas.microsoft.com/office/drawing/2014/main" id="{362FDF6F-A39F-4B20-B9B9-EB23AD2A3A4E}"/>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0" name="Oval 509">
              <a:extLst>
                <a:ext uri="{FF2B5EF4-FFF2-40B4-BE49-F238E27FC236}">
                  <a16:creationId xmlns:a16="http://schemas.microsoft.com/office/drawing/2014/main" id="{9A8A8F67-6E79-4B01-AE5C-F01C97CFC48A}"/>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1" name="Oval 510">
              <a:extLst>
                <a:ext uri="{FF2B5EF4-FFF2-40B4-BE49-F238E27FC236}">
                  <a16:creationId xmlns:a16="http://schemas.microsoft.com/office/drawing/2014/main" id="{164CF499-91A2-4678-A32C-306503BD148A}"/>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2" name="TextBox 511">
            <a:extLst>
              <a:ext uri="{FF2B5EF4-FFF2-40B4-BE49-F238E27FC236}">
                <a16:creationId xmlns:a16="http://schemas.microsoft.com/office/drawing/2014/main" id="{0DC922D0-047E-4762-9513-C628B0A2E174}"/>
              </a:ext>
            </a:extLst>
          </p:cNvPr>
          <p:cNvSpPr txBox="1"/>
          <p:nvPr/>
        </p:nvSpPr>
        <p:spPr>
          <a:xfrm>
            <a:off x="3228723" y="3732528"/>
            <a:ext cx="97174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128-228</a:t>
            </a:r>
          </a:p>
        </p:txBody>
      </p:sp>
      <p:sp>
        <p:nvSpPr>
          <p:cNvPr id="513" name="Rectangle 512">
            <a:extLst>
              <a:ext uri="{FF2B5EF4-FFF2-40B4-BE49-F238E27FC236}">
                <a16:creationId xmlns:a16="http://schemas.microsoft.com/office/drawing/2014/main" id="{2861A51C-043A-4AC9-9C30-E61C80A67E0D}"/>
              </a:ext>
            </a:extLst>
          </p:cNvPr>
          <p:cNvSpPr/>
          <p:nvPr/>
        </p:nvSpPr>
        <p:spPr>
          <a:xfrm>
            <a:off x="2311682" y="4454823"/>
            <a:ext cx="1947672" cy="6858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4" name="TextBox 24">
            <a:extLst>
              <a:ext uri="{FF2B5EF4-FFF2-40B4-BE49-F238E27FC236}">
                <a16:creationId xmlns:a16="http://schemas.microsoft.com/office/drawing/2014/main" id="{733EBFDA-EB35-489A-B6ED-A96076BFE59D}"/>
              </a:ext>
            </a:extLst>
          </p:cNvPr>
          <p:cNvSpPr txBox="1"/>
          <p:nvPr/>
        </p:nvSpPr>
        <p:spPr>
          <a:xfrm>
            <a:off x="2284163" y="4496610"/>
            <a:ext cx="1937346"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in. Large Aggregate Subbase</a:t>
            </a:r>
          </a:p>
        </p:txBody>
      </p:sp>
      <p:sp>
        <p:nvSpPr>
          <p:cNvPr id="515" name="Rectangle 514">
            <a:extLst>
              <a:ext uri="{FF2B5EF4-FFF2-40B4-BE49-F238E27FC236}">
                <a16:creationId xmlns:a16="http://schemas.microsoft.com/office/drawing/2014/main" id="{1AC58ED0-8ED7-4CAB-8126-27C8013B89D3}"/>
              </a:ext>
            </a:extLst>
          </p:cNvPr>
          <p:cNvSpPr/>
          <p:nvPr/>
        </p:nvSpPr>
        <p:spPr>
          <a:xfrm>
            <a:off x="2310367" y="4003212"/>
            <a:ext cx="1947672" cy="457200"/>
          </a:xfrm>
          <a:prstGeom prst="rect">
            <a:avLst/>
          </a:prstGeom>
          <a:solidFill>
            <a:schemeClr val="tx1">
              <a:lumMod val="65000"/>
              <a:lumOff val="3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6" name="TextBox 24">
            <a:extLst>
              <a:ext uri="{FF2B5EF4-FFF2-40B4-BE49-F238E27FC236}">
                <a16:creationId xmlns:a16="http://schemas.microsoft.com/office/drawing/2014/main" id="{90ABF8AA-5FCB-42EB-8A72-2618D297EC9D}"/>
              </a:ext>
            </a:extLst>
          </p:cNvPr>
          <p:cNvSpPr txBox="1"/>
          <p:nvPr/>
        </p:nvSpPr>
        <p:spPr>
          <a:xfrm>
            <a:off x="2319151" y="3992703"/>
            <a:ext cx="1937346"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in. Class 6 Aggregate Base</a:t>
            </a:r>
          </a:p>
        </p:txBody>
      </p:sp>
      <p:grpSp>
        <p:nvGrpSpPr>
          <p:cNvPr id="517" name="Group 516">
            <a:extLst>
              <a:ext uri="{FF2B5EF4-FFF2-40B4-BE49-F238E27FC236}">
                <a16:creationId xmlns:a16="http://schemas.microsoft.com/office/drawing/2014/main" id="{AAF5DDD0-AA2F-41DB-BED0-6B22F2138F0A}"/>
              </a:ext>
            </a:extLst>
          </p:cNvPr>
          <p:cNvGrpSpPr/>
          <p:nvPr/>
        </p:nvGrpSpPr>
        <p:grpSpPr>
          <a:xfrm>
            <a:off x="2428301" y="3615753"/>
            <a:ext cx="701238" cy="391500"/>
            <a:chOff x="-1516380" y="-30480"/>
            <a:chExt cx="1219198" cy="716590"/>
          </a:xfrm>
        </p:grpSpPr>
        <p:sp>
          <p:nvSpPr>
            <p:cNvPr id="518" name="Oval 517">
              <a:extLst>
                <a:ext uri="{FF2B5EF4-FFF2-40B4-BE49-F238E27FC236}">
                  <a16:creationId xmlns:a16="http://schemas.microsoft.com/office/drawing/2014/main" id="{0BE2BED6-8888-46DD-9E11-674000638E41}"/>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519" name="Straight Connector 518">
              <a:extLst>
                <a:ext uri="{FF2B5EF4-FFF2-40B4-BE49-F238E27FC236}">
                  <a16:creationId xmlns:a16="http://schemas.microsoft.com/office/drawing/2014/main" id="{B4429F77-DC79-4FDC-947E-52B0B15D5E0A}"/>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0" name="Freeform 7">
              <a:extLst>
                <a:ext uri="{FF2B5EF4-FFF2-40B4-BE49-F238E27FC236}">
                  <a16:creationId xmlns:a16="http://schemas.microsoft.com/office/drawing/2014/main" id="{9CE1AF3C-2D38-488E-A161-8ED1C6D60159}"/>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21" name="Straight Connector 8">
              <a:extLst>
                <a:ext uri="{FF2B5EF4-FFF2-40B4-BE49-F238E27FC236}">
                  <a16:creationId xmlns:a16="http://schemas.microsoft.com/office/drawing/2014/main" id="{9B926D2C-B237-41D2-8768-9E1A5D9522CF}"/>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470A3AB6-38C0-41BA-A5DA-05E506ADC8EA}"/>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B0ADC395-2D25-43EA-A985-303D97B866C2}"/>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C07DABCA-00DA-4350-88F9-8AF9B8D00A9F}"/>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513C9A9F-2AC6-40D3-9C60-180997A997BA}"/>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F45663D7-1968-493A-91DE-48902B8A4DC4}"/>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483ADEB4-CF13-4599-B810-56D2BFF97982}"/>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0E31043F-2D5A-417C-A5A6-96E33D8A56D7}"/>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666523B-EF8C-4E11-870B-10B5363A4840}"/>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A9EBD5E5-ECE9-4C54-BC90-D020DC09ECBD}"/>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7971898F-95FB-4B83-B966-18CAC8CB0DEF}"/>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3C30AF08-9896-428C-B78E-4CD0BB60CB60}"/>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75E39A04-5063-452B-B3AE-59020412712A}"/>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1FC4B622-5B8A-4C10-BCAE-344F0D1A930F}"/>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5" name="Oval 534">
              <a:extLst>
                <a:ext uri="{FF2B5EF4-FFF2-40B4-BE49-F238E27FC236}">
                  <a16:creationId xmlns:a16="http://schemas.microsoft.com/office/drawing/2014/main" id="{3E32B127-E206-4FD9-84AE-50BEA68FE7AE}"/>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536" name="Rectangle 535">
              <a:extLst>
                <a:ext uri="{FF2B5EF4-FFF2-40B4-BE49-F238E27FC236}">
                  <a16:creationId xmlns:a16="http://schemas.microsoft.com/office/drawing/2014/main" id="{210A9BAF-041F-4673-8E3A-D10CC80D0C7E}"/>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7" name="Rectangle 536">
              <a:extLst>
                <a:ext uri="{FF2B5EF4-FFF2-40B4-BE49-F238E27FC236}">
                  <a16:creationId xmlns:a16="http://schemas.microsoft.com/office/drawing/2014/main" id="{4DEFCB18-AD0D-4925-86F6-2AEEC920273D}"/>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8" name="Oval 537">
              <a:extLst>
                <a:ext uri="{FF2B5EF4-FFF2-40B4-BE49-F238E27FC236}">
                  <a16:creationId xmlns:a16="http://schemas.microsoft.com/office/drawing/2014/main" id="{581D4156-92F3-4B5D-8FF7-8D62AD8EA14D}"/>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39" name="Straight Connector 538">
              <a:extLst>
                <a:ext uri="{FF2B5EF4-FFF2-40B4-BE49-F238E27FC236}">
                  <a16:creationId xmlns:a16="http://schemas.microsoft.com/office/drawing/2014/main" id="{C6AE4E1E-86AC-433D-A975-6BCD6BC7A4F5}"/>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3700FEBC-1DB8-4423-8B2C-C9E4CCFDAA4D}"/>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1" name="Freeform 48">
              <a:extLst>
                <a:ext uri="{FF2B5EF4-FFF2-40B4-BE49-F238E27FC236}">
                  <a16:creationId xmlns:a16="http://schemas.microsoft.com/office/drawing/2014/main" id="{C4364936-5333-47A0-ACA0-66121D114893}"/>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Rectangle 541">
              <a:extLst>
                <a:ext uri="{FF2B5EF4-FFF2-40B4-BE49-F238E27FC236}">
                  <a16:creationId xmlns:a16="http://schemas.microsoft.com/office/drawing/2014/main" id="{285CD001-3B6D-44F9-BB75-EED350149741}"/>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Oval 542">
              <a:extLst>
                <a:ext uri="{FF2B5EF4-FFF2-40B4-BE49-F238E27FC236}">
                  <a16:creationId xmlns:a16="http://schemas.microsoft.com/office/drawing/2014/main" id="{C99783F8-5ABD-42B1-812F-B142A4F05E83}"/>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4" name="Straight Connector 543">
              <a:extLst>
                <a:ext uri="{FF2B5EF4-FFF2-40B4-BE49-F238E27FC236}">
                  <a16:creationId xmlns:a16="http://schemas.microsoft.com/office/drawing/2014/main" id="{EA95FBCA-AF10-493D-B6E9-FDF5377DAC86}"/>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5" name="Oval 544">
              <a:extLst>
                <a:ext uri="{FF2B5EF4-FFF2-40B4-BE49-F238E27FC236}">
                  <a16:creationId xmlns:a16="http://schemas.microsoft.com/office/drawing/2014/main" id="{8BE0C007-035F-46BE-B32C-F9A37583DBD8}"/>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a:extLst>
                <a:ext uri="{FF2B5EF4-FFF2-40B4-BE49-F238E27FC236}">
                  <a16:creationId xmlns:a16="http://schemas.microsoft.com/office/drawing/2014/main" id="{2D0BFF73-9701-4CF1-826F-49AF88F7D3C3}"/>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7" name="Oval 546">
              <a:extLst>
                <a:ext uri="{FF2B5EF4-FFF2-40B4-BE49-F238E27FC236}">
                  <a16:creationId xmlns:a16="http://schemas.microsoft.com/office/drawing/2014/main" id="{0B653751-F9FD-47EF-85B8-80257F8E6A70}"/>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50" name="Straight Connector 549">
            <a:extLst>
              <a:ext uri="{FF2B5EF4-FFF2-40B4-BE49-F238E27FC236}">
                <a16:creationId xmlns:a16="http://schemas.microsoft.com/office/drawing/2014/main" id="{7BD2AF35-529B-47C2-9322-CB727ABC3BE5}"/>
              </a:ext>
            </a:extLst>
          </p:cNvPr>
          <p:cNvCxnSpPr>
            <a:cxnSpLocks/>
          </p:cNvCxnSpPr>
          <p:nvPr/>
        </p:nvCxnSpPr>
        <p:spPr>
          <a:xfrm>
            <a:off x="131018" y="3581038"/>
            <a:ext cx="1952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CDFD40DF-4786-4304-9ACE-7C90614AC119}"/>
              </a:ext>
            </a:extLst>
          </p:cNvPr>
          <p:cNvCxnSpPr>
            <a:cxnSpLocks/>
          </p:cNvCxnSpPr>
          <p:nvPr/>
        </p:nvCxnSpPr>
        <p:spPr>
          <a:xfrm>
            <a:off x="2292941" y="6164166"/>
            <a:ext cx="1952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34FF54B2-84E1-4F05-932D-D1741FAF9D12}"/>
              </a:ext>
            </a:extLst>
          </p:cNvPr>
          <p:cNvCxnSpPr/>
          <p:nvPr/>
        </p:nvCxnSpPr>
        <p:spPr>
          <a:xfrm flipV="1">
            <a:off x="148667" y="3584110"/>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8E40B31-BA8C-49CD-AB3C-C89C9DD6CCF6}"/>
              </a:ext>
            </a:extLst>
          </p:cNvPr>
          <p:cNvCxnSpPr/>
          <p:nvPr/>
        </p:nvCxnSpPr>
        <p:spPr>
          <a:xfrm flipV="1">
            <a:off x="118116" y="1714042"/>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6242470B-9D43-4D4B-9B1A-4B538DD65AD5}"/>
              </a:ext>
            </a:extLst>
          </p:cNvPr>
          <p:cNvCxnSpPr/>
          <p:nvPr/>
        </p:nvCxnSpPr>
        <p:spPr>
          <a:xfrm flipV="1">
            <a:off x="2320610" y="1721204"/>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64945AC5-9E3E-4AAA-BD79-307C5180BE7B}"/>
              </a:ext>
            </a:extLst>
          </p:cNvPr>
          <p:cNvCxnSpPr/>
          <p:nvPr/>
        </p:nvCxnSpPr>
        <p:spPr>
          <a:xfrm flipV="1">
            <a:off x="4581603" y="1715636"/>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6090BCD-BEFB-41BA-A25F-FB339F09FA1B}"/>
              </a:ext>
            </a:extLst>
          </p:cNvPr>
          <p:cNvCxnSpPr/>
          <p:nvPr/>
        </p:nvCxnSpPr>
        <p:spPr>
          <a:xfrm flipV="1">
            <a:off x="6753838" y="1729390"/>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0E1C579F-C975-4B95-BA76-8476FFB539B2}"/>
              </a:ext>
            </a:extLst>
          </p:cNvPr>
          <p:cNvCxnSpPr/>
          <p:nvPr/>
        </p:nvCxnSpPr>
        <p:spPr>
          <a:xfrm flipV="1">
            <a:off x="6768626" y="3565422"/>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BB825149-EC84-4ED7-AFD8-8E9E1D387F3A}"/>
              </a:ext>
            </a:extLst>
          </p:cNvPr>
          <p:cNvCxnSpPr/>
          <p:nvPr/>
        </p:nvCxnSpPr>
        <p:spPr>
          <a:xfrm flipV="1">
            <a:off x="4538372" y="3562144"/>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6E7BB8B8-C882-41B9-BC5C-730B4F819342}"/>
              </a:ext>
            </a:extLst>
          </p:cNvPr>
          <p:cNvCxnSpPr/>
          <p:nvPr/>
        </p:nvCxnSpPr>
        <p:spPr>
          <a:xfrm flipV="1">
            <a:off x="2312881" y="6141157"/>
            <a:ext cx="1947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B50991D-F772-48D6-8152-C70DBC0E0D9A}"/>
              </a:ext>
            </a:extLst>
          </p:cNvPr>
          <p:cNvSpPr/>
          <p:nvPr/>
        </p:nvSpPr>
        <p:spPr>
          <a:xfrm>
            <a:off x="113096" y="3598765"/>
            <a:ext cx="4275810" cy="2569464"/>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638CC3D3-8B52-4B99-9613-EF36F4C151FE}"/>
              </a:ext>
            </a:extLst>
          </p:cNvPr>
          <p:cNvCxnSpPr>
            <a:stCxn id="397" idx="1"/>
            <a:endCxn id="397" idx="3"/>
          </p:cNvCxnSpPr>
          <p:nvPr/>
        </p:nvCxnSpPr>
        <p:spPr>
          <a:xfrm>
            <a:off x="4529970" y="5140623"/>
            <a:ext cx="194767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4D4C237D-6FC7-4FB7-B676-EF4B1984199F}"/>
              </a:ext>
            </a:extLst>
          </p:cNvPr>
          <p:cNvCxnSpPr/>
          <p:nvPr/>
        </p:nvCxnSpPr>
        <p:spPr>
          <a:xfrm>
            <a:off x="6812389" y="5151648"/>
            <a:ext cx="194767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B95D94-A505-4C29-8DD8-2B86FC4452E4}"/>
              </a:ext>
            </a:extLst>
          </p:cNvPr>
          <p:cNvSpPr txBox="1"/>
          <p:nvPr/>
        </p:nvSpPr>
        <p:spPr>
          <a:xfrm>
            <a:off x="4524239" y="4654034"/>
            <a:ext cx="1844572"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 227 – subbase placed in 2 lifts (9 in. each), Cell 127 – subbase placed in 1 lift</a:t>
            </a:r>
          </a:p>
        </p:txBody>
      </p:sp>
      <p:sp>
        <p:nvSpPr>
          <p:cNvPr id="549" name="TextBox 548">
            <a:extLst>
              <a:ext uri="{FF2B5EF4-FFF2-40B4-BE49-F238E27FC236}">
                <a16:creationId xmlns:a16="http://schemas.microsoft.com/office/drawing/2014/main" id="{CFEEFA99-9F82-4F72-9FF2-396DBCE6C2A8}"/>
              </a:ext>
            </a:extLst>
          </p:cNvPr>
          <p:cNvSpPr txBox="1"/>
          <p:nvPr/>
        </p:nvSpPr>
        <p:spPr>
          <a:xfrm>
            <a:off x="6756243" y="4690885"/>
            <a:ext cx="1844572"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 227 – subbase placed in 2 lifts (9 in. each), Cell 127 – subbase placed in 1 lift</a:t>
            </a:r>
          </a:p>
        </p:txBody>
      </p:sp>
    </p:spTree>
    <p:extLst>
      <p:ext uri="{BB962C8B-B14F-4D97-AF65-F5344CB8AC3E}">
        <p14:creationId xmlns:p14="http://schemas.microsoft.com/office/powerpoint/2010/main" val="4286406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B5C130FB-345A-4B99-A0B6-B89189047A96}"/>
              </a:ext>
            </a:extLst>
          </p:cNvPr>
          <p:cNvGraphicFramePr>
            <a:graphicFrameLocks noGrp="1"/>
          </p:cNvGraphicFramePr>
          <p:nvPr>
            <p:extLst/>
          </p:nvPr>
        </p:nvGraphicFramePr>
        <p:xfrm>
          <a:off x="577476" y="578552"/>
          <a:ext cx="7996688" cy="4565082"/>
        </p:xfrm>
        <a:graphic>
          <a:graphicData uri="http://schemas.openxmlformats.org/drawingml/2006/table">
            <a:tbl>
              <a:tblPr firstRow="1" firstCol="1" bandRow="1">
                <a:tableStyleId>{073A0DAA-6AF3-43AB-8588-CEC1D06C72B9}</a:tableStyleId>
              </a:tblPr>
              <a:tblGrid>
                <a:gridCol w="769411">
                  <a:extLst>
                    <a:ext uri="{9D8B030D-6E8A-4147-A177-3AD203B41FA5}">
                      <a16:colId xmlns:a16="http://schemas.microsoft.com/office/drawing/2014/main" val="1451413808"/>
                    </a:ext>
                  </a:extLst>
                </a:gridCol>
                <a:gridCol w="981474">
                  <a:extLst>
                    <a:ext uri="{9D8B030D-6E8A-4147-A177-3AD203B41FA5}">
                      <a16:colId xmlns:a16="http://schemas.microsoft.com/office/drawing/2014/main" val="2665458099"/>
                    </a:ext>
                  </a:extLst>
                </a:gridCol>
                <a:gridCol w="4461214">
                  <a:extLst>
                    <a:ext uri="{9D8B030D-6E8A-4147-A177-3AD203B41FA5}">
                      <a16:colId xmlns:a16="http://schemas.microsoft.com/office/drawing/2014/main" val="3243324800"/>
                    </a:ext>
                  </a:extLst>
                </a:gridCol>
                <a:gridCol w="901557">
                  <a:extLst>
                    <a:ext uri="{9D8B030D-6E8A-4147-A177-3AD203B41FA5}">
                      <a16:colId xmlns:a16="http://schemas.microsoft.com/office/drawing/2014/main" val="580535367"/>
                    </a:ext>
                  </a:extLst>
                </a:gridCol>
                <a:gridCol w="883032">
                  <a:extLst>
                    <a:ext uri="{9D8B030D-6E8A-4147-A177-3AD203B41FA5}">
                      <a16:colId xmlns:a16="http://schemas.microsoft.com/office/drawing/2014/main" val="1937580017"/>
                    </a:ext>
                  </a:extLst>
                </a:gridCol>
              </a:tblGrid>
              <a:tr h="318391">
                <a:tc>
                  <a:txBody>
                    <a:bodyPr/>
                    <a:lstStyle/>
                    <a:p>
                      <a:pPr marL="0" marR="0" algn="ctr">
                        <a:spcBef>
                          <a:spcPts val="0"/>
                        </a:spcBef>
                        <a:spcAft>
                          <a:spcPts val="0"/>
                        </a:spcAft>
                      </a:pPr>
                      <a:r>
                        <a:rPr lang="en-US" sz="1000" dirty="0">
                          <a:effectLst/>
                        </a:rPr>
                        <a:t>STATE</a:t>
                      </a:r>
                      <a:endParaRPr lang="en-US" sz="1100" dirty="0">
                        <a:effectLst/>
                        <a:latin typeface="Times New Roman" panose="02020603050405020304" pitchFamily="18" charset="0"/>
                        <a:ea typeface="Times New Roman" panose="02020603050405020304" pitchFamily="18" charset="0"/>
                      </a:endParaRPr>
                    </a:p>
                  </a:txBody>
                  <a:tcPr marL="53065" marR="53065" marT="0" marB="0" anchor="b"/>
                </a:tc>
                <a:tc>
                  <a:txBody>
                    <a:bodyPr/>
                    <a:lstStyle/>
                    <a:p>
                      <a:pPr marL="0" marR="0" algn="ctr">
                        <a:spcBef>
                          <a:spcPts val="0"/>
                        </a:spcBef>
                        <a:spcAft>
                          <a:spcPts val="0"/>
                        </a:spcAft>
                      </a:pPr>
                      <a:r>
                        <a:rPr lang="en-US" sz="1000" dirty="0">
                          <a:effectLst/>
                        </a:rPr>
                        <a:t>PAVEMENT </a:t>
                      </a:r>
                      <a:endParaRPr lang="en-US" sz="1100" dirty="0">
                        <a:effectLst/>
                        <a:latin typeface="Times New Roman" panose="02020603050405020304" pitchFamily="18" charset="0"/>
                        <a:ea typeface="Times New Roman" panose="02020603050405020304" pitchFamily="18" charset="0"/>
                      </a:endParaRPr>
                    </a:p>
                  </a:txBody>
                  <a:tcPr marL="53065" marR="53065" marT="0" marB="0" anchor="b"/>
                </a:tc>
                <a:tc>
                  <a:txBody>
                    <a:bodyPr/>
                    <a:lstStyle/>
                    <a:p>
                      <a:pPr marL="0" marR="0" algn="ctr">
                        <a:spcBef>
                          <a:spcPts val="0"/>
                        </a:spcBef>
                        <a:spcAft>
                          <a:spcPts val="0"/>
                        </a:spcAft>
                      </a:pPr>
                      <a:r>
                        <a:rPr lang="en-US" sz="1000" dirty="0">
                          <a:effectLst/>
                        </a:rPr>
                        <a:t>DESIGN DESCRIPTION</a:t>
                      </a:r>
                      <a:endParaRPr lang="en-US" sz="1100" dirty="0">
                        <a:effectLst/>
                        <a:latin typeface="Times New Roman" panose="02020603050405020304" pitchFamily="18" charset="0"/>
                        <a:ea typeface="Times New Roman" panose="02020603050405020304" pitchFamily="18" charset="0"/>
                      </a:endParaRPr>
                    </a:p>
                  </a:txBody>
                  <a:tcPr marL="53065" marR="53065" marT="0" marB="0" anchor="b"/>
                </a:tc>
                <a:tc>
                  <a:txBody>
                    <a:bodyPr/>
                    <a:lstStyle/>
                    <a:p>
                      <a:pPr marL="0" marR="0" algn="ctr">
                        <a:spcBef>
                          <a:spcPts val="0"/>
                        </a:spcBef>
                        <a:spcAft>
                          <a:spcPts val="0"/>
                        </a:spcAft>
                      </a:pPr>
                      <a:r>
                        <a:rPr lang="en-US" sz="1000" dirty="0">
                          <a:effectLst/>
                        </a:rPr>
                        <a:t>SUBGRADE INPUTS</a:t>
                      </a:r>
                      <a:endParaRPr lang="en-US" sz="1100" dirty="0">
                        <a:effectLst/>
                        <a:latin typeface="Times New Roman" panose="02020603050405020304" pitchFamily="18" charset="0"/>
                        <a:ea typeface="Times New Roman" panose="02020603050405020304" pitchFamily="18" charset="0"/>
                      </a:endParaRPr>
                    </a:p>
                  </a:txBody>
                  <a:tcPr marL="53065" marR="53065" marT="0" marB="0" anchor="b"/>
                </a:tc>
                <a:tc>
                  <a:txBody>
                    <a:bodyPr/>
                    <a:lstStyle/>
                    <a:p>
                      <a:pPr marL="0" marR="0" algn="ctr">
                        <a:spcBef>
                          <a:spcPts val="0"/>
                        </a:spcBef>
                        <a:spcAft>
                          <a:spcPts val="0"/>
                        </a:spcAft>
                      </a:pPr>
                      <a:r>
                        <a:rPr lang="en-US" sz="1000" dirty="0">
                          <a:effectLst/>
                        </a:rPr>
                        <a:t>BASE/SUB-BASE INPUTS</a:t>
                      </a:r>
                      <a:endParaRPr lang="en-US" sz="1100" dirty="0">
                        <a:effectLst/>
                        <a:latin typeface="Times New Roman" panose="02020603050405020304" pitchFamily="18" charset="0"/>
                        <a:ea typeface="Times New Roman" panose="02020603050405020304" pitchFamily="18" charset="0"/>
                      </a:endParaRPr>
                    </a:p>
                  </a:txBody>
                  <a:tcPr marL="53065" marR="53065" marT="0" marB="0" anchor="b"/>
                </a:tc>
                <a:extLst>
                  <a:ext uri="{0D108BD9-81ED-4DB2-BD59-A6C34878D82A}">
                    <a16:rowId xmlns:a16="http://schemas.microsoft.com/office/drawing/2014/main" val="2140312555"/>
                  </a:ext>
                </a:extLst>
              </a:tr>
              <a:tr h="318391">
                <a:tc rowSpan="2">
                  <a:txBody>
                    <a:bodyPr/>
                    <a:lstStyle/>
                    <a:p>
                      <a:pPr marL="0" marR="0" algn="ctr">
                        <a:spcBef>
                          <a:spcPts val="0"/>
                        </a:spcBef>
                        <a:spcAft>
                          <a:spcPts val="0"/>
                        </a:spcAft>
                      </a:pPr>
                      <a:r>
                        <a:rPr lang="en-US" sz="1000">
                          <a:effectLst/>
                        </a:rPr>
                        <a:t>CA</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a:effectLst/>
                        </a:rPr>
                        <a:t>HMA and base/subbase layer thickness based on R-value of the subgrade and Traffic Index</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a:effectLst/>
                        </a:rPr>
                        <a:t>R-Value</a:t>
                      </a:r>
                      <a:r>
                        <a:rPr lang="en-US" sz="1000" baseline="30000" dirty="0">
                          <a:effectLst/>
                        </a:rPr>
                        <a:t>1</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a:effectLst/>
                        </a:rPr>
                        <a:t>R-Value</a:t>
                      </a:r>
                      <a:r>
                        <a:rPr lang="en-US" sz="1000" baseline="30000" dirty="0">
                          <a:effectLst/>
                        </a:rPr>
                        <a:t>1</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4086189118"/>
                  </a:ext>
                </a:extLst>
              </a:tr>
              <a:tr h="318391">
                <a:tc vMerge="1">
                  <a:txBody>
                    <a:bodyPr/>
                    <a:lstStyle/>
                    <a:p>
                      <a:endParaRPr lang="en-US"/>
                    </a:p>
                  </a:txBody>
                  <a:tcPr/>
                </a:tc>
                <a:tc>
                  <a:txBody>
                    <a:bodyPr/>
                    <a:lstStyle/>
                    <a:p>
                      <a:pPr marL="0" marR="0">
                        <a:spcBef>
                          <a:spcPts val="0"/>
                        </a:spcBef>
                        <a:spcAft>
                          <a:spcPts val="0"/>
                        </a:spcAft>
                      </a:pPr>
                      <a:r>
                        <a:rPr lang="en-US" sz="1000">
                          <a:effectLst/>
                        </a:rPr>
                        <a:t>Rigid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PCC and base/subbase layer thickness based on R-value of the subgrade and Traffic Index</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R-Value</a:t>
                      </a:r>
                      <a:r>
                        <a:rPr lang="en-US" sz="1000" baseline="30000">
                          <a:effectLst/>
                        </a:rPr>
                        <a:t>1</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err="1">
                          <a:effectLst/>
                        </a:rPr>
                        <a:t>M</a:t>
                      </a:r>
                      <a:r>
                        <a:rPr lang="en-US" sz="1000" baseline="-25000" dirty="0" err="1">
                          <a:effectLst/>
                        </a:rPr>
                        <a:t>r</a:t>
                      </a:r>
                      <a:r>
                        <a:rPr lang="en-US" sz="1000" baseline="30000" dirty="0">
                          <a:effectLst/>
                        </a:rPr>
                        <a:t> 2</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3424532392"/>
                  </a:ext>
                </a:extLst>
              </a:tr>
              <a:tr h="424521">
                <a:tc rowSpan="2">
                  <a:txBody>
                    <a:bodyPr/>
                    <a:lstStyle/>
                    <a:p>
                      <a:pPr marL="0" marR="0" algn="ctr">
                        <a:spcBef>
                          <a:spcPts val="0"/>
                        </a:spcBef>
                        <a:spcAft>
                          <a:spcPts val="0"/>
                        </a:spcAft>
                      </a:pPr>
                      <a:r>
                        <a:rPr lang="en-US" sz="1000">
                          <a:effectLst/>
                        </a:rPr>
                        <a:t>IL</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Modified AASHTO Design procedure. Thickness design based on traffic factor and estimated structural number.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IBR value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Structural layer coefficients (a</a:t>
                      </a:r>
                      <a:r>
                        <a:rPr lang="en-US" sz="1000" baseline="-25000">
                          <a:effectLst/>
                        </a:rPr>
                        <a:t>2</a:t>
                      </a:r>
                      <a:r>
                        <a:rPr lang="en-US" sz="1000">
                          <a:effectLst/>
                        </a:rPr>
                        <a:t>, a</a:t>
                      </a:r>
                      <a:r>
                        <a:rPr lang="en-US" sz="1000" baseline="-25000">
                          <a:effectLst/>
                        </a:rPr>
                        <a:t>3</a:t>
                      </a:r>
                      <a:r>
                        <a:rPr lang="en-US" sz="1000">
                          <a:effectLst/>
                        </a:rPr>
                        <a:t>)</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4071892111"/>
                  </a:ext>
                </a:extLst>
              </a:tr>
              <a:tr h="426560">
                <a:tc vMerge="1">
                  <a:txBody>
                    <a:bodyPr/>
                    <a:lstStyle/>
                    <a:p>
                      <a:endParaRPr lang="en-US"/>
                    </a:p>
                  </a:txBody>
                  <a:tcPr/>
                </a:tc>
                <a:tc>
                  <a:txBody>
                    <a:bodyPr/>
                    <a:lstStyle/>
                    <a:p>
                      <a:pPr marL="0" marR="0">
                        <a:spcBef>
                          <a:spcPts val="0"/>
                        </a:spcBef>
                        <a:spcAft>
                          <a:spcPts val="0"/>
                        </a:spcAft>
                      </a:pPr>
                      <a:r>
                        <a:rPr lang="en-US" sz="1000">
                          <a:effectLst/>
                        </a:rPr>
                        <a:t>Rigid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Modified AASHTO Design procedure. Thickness design based on traffic factor and IBR or k-value.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IBR value or k-value</a:t>
                      </a:r>
                      <a:r>
                        <a:rPr lang="en-US" sz="1000" baseline="30000">
                          <a:effectLst/>
                        </a:rPr>
                        <a:t>3</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N/A [only minimum thickness]</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1838793785"/>
                  </a:ext>
                </a:extLst>
              </a:tr>
              <a:tr h="168554">
                <a:tc rowSpan="2">
                  <a:txBody>
                    <a:bodyPr/>
                    <a:lstStyle/>
                    <a:p>
                      <a:pPr marL="0" marR="0" algn="ctr">
                        <a:spcBef>
                          <a:spcPts val="0"/>
                        </a:spcBef>
                        <a:spcAft>
                          <a:spcPts val="0"/>
                        </a:spcAft>
                      </a:pPr>
                      <a:r>
                        <a:rPr lang="en-US" sz="1000">
                          <a:effectLst/>
                        </a:rPr>
                        <a:t>MI</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Pavement ME Design [Similar to AASHTOWare</a:t>
                      </a:r>
                      <a:r>
                        <a:rPr lang="en-US" sz="1000" baseline="30000">
                          <a:effectLst/>
                        </a:rPr>
                        <a:t>TM</a:t>
                      </a:r>
                      <a:r>
                        <a:rPr lang="en-US" sz="1000">
                          <a:effectLst/>
                        </a:rPr>
                        <a:t>] – Level 2 or 3 (Typical values)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2</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err="1">
                          <a:effectLst/>
                        </a:rPr>
                        <a:t>M</a:t>
                      </a:r>
                      <a:r>
                        <a:rPr lang="en-US" sz="1000" baseline="-25000" dirty="0" err="1">
                          <a:effectLst/>
                        </a:rPr>
                        <a:t>r</a:t>
                      </a:r>
                      <a:r>
                        <a:rPr lang="en-US" sz="1000" baseline="30000" dirty="0">
                          <a:effectLst/>
                        </a:rPr>
                        <a:t> 2</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1866282214"/>
                  </a:ext>
                </a:extLst>
              </a:tr>
              <a:tr h="186593">
                <a:tc vMerge="1">
                  <a:txBody>
                    <a:bodyPr/>
                    <a:lstStyle/>
                    <a:p>
                      <a:endParaRPr lang="en-US"/>
                    </a:p>
                  </a:txBody>
                  <a:tcPr/>
                </a:tc>
                <a:tc>
                  <a:txBody>
                    <a:bodyPr/>
                    <a:lstStyle/>
                    <a:p>
                      <a:pPr marL="0" marR="0">
                        <a:spcBef>
                          <a:spcPts val="0"/>
                        </a:spcBef>
                        <a:spcAft>
                          <a:spcPts val="0"/>
                        </a:spcAft>
                      </a:pPr>
                      <a:r>
                        <a:rPr lang="en-US" sz="1000">
                          <a:effectLst/>
                        </a:rPr>
                        <a:t>Rigid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a:effectLst/>
                        </a:rPr>
                        <a:t>Pavement ME Design [Similar to </a:t>
                      </a:r>
                      <a:r>
                        <a:rPr lang="en-US" sz="1000" dirty="0" err="1">
                          <a:effectLst/>
                        </a:rPr>
                        <a:t>AASHTOWare</a:t>
                      </a:r>
                      <a:r>
                        <a:rPr lang="en-US" sz="1000" baseline="30000" dirty="0" err="1">
                          <a:effectLst/>
                        </a:rPr>
                        <a:t>TM</a:t>
                      </a:r>
                      <a:r>
                        <a:rPr lang="en-US" sz="1000" dirty="0">
                          <a:effectLst/>
                        </a:rPr>
                        <a:t>]  – Level 2 or 3 (Typical values) </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2</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2</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3053339654"/>
                  </a:ext>
                </a:extLst>
              </a:tr>
              <a:tr h="106130">
                <a:tc rowSpan="2">
                  <a:txBody>
                    <a:bodyPr/>
                    <a:lstStyle/>
                    <a:p>
                      <a:pPr marL="0" marR="0" algn="ctr">
                        <a:spcBef>
                          <a:spcPts val="0"/>
                        </a:spcBef>
                        <a:spcAft>
                          <a:spcPts val="0"/>
                        </a:spcAft>
                      </a:pPr>
                      <a:r>
                        <a:rPr lang="en-US" sz="1000">
                          <a:effectLst/>
                        </a:rPr>
                        <a:t>MO</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AASHTO Pavement ME Design</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6</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6</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3119907969"/>
                  </a:ext>
                </a:extLst>
              </a:tr>
              <a:tr h="106130">
                <a:tc vMerge="1">
                  <a:txBody>
                    <a:bodyPr/>
                    <a:lstStyle/>
                    <a:p>
                      <a:endParaRPr lang="en-US"/>
                    </a:p>
                  </a:txBody>
                  <a:tcPr/>
                </a:tc>
                <a:tc>
                  <a:txBody>
                    <a:bodyPr/>
                    <a:lstStyle/>
                    <a:p>
                      <a:pPr marL="0" marR="0">
                        <a:spcBef>
                          <a:spcPts val="0"/>
                        </a:spcBef>
                        <a:spcAft>
                          <a:spcPts val="0"/>
                        </a:spcAft>
                      </a:pPr>
                      <a:r>
                        <a:rPr lang="en-US" sz="1000">
                          <a:effectLst/>
                        </a:rPr>
                        <a:t>Rigid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AASHTO Pavement ME Design</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6</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r>
                        <a:rPr lang="en-US" sz="1000" baseline="30000">
                          <a:effectLst/>
                        </a:rPr>
                        <a:t> 6</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2711304147"/>
                  </a:ext>
                </a:extLst>
              </a:tr>
              <a:tr h="636781">
                <a:tc rowSpan="2">
                  <a:txBody>
                    <a:bodyPr/>
                    <a:lstStyle/>
                    <a:p>
                      <a:pPr marL="0" marR="0" algn="ctr">
                        <a:spcBef>
                          <a:spcPts val="0"/>
                        </a:spcBef>
                        <a:spcAft>
                          <a:spcPts val="0"/>
                        </a:spcAft>
                      </a:pPr>
                      <a:r>
                        <a:rPr lang="en-US" sz="1000">
                          <a:effectLst/>
                        </a:rPr>
                        <a:t>MN</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MnPAVE-Flexible with basic, intermediate, and advanced level. Advanced level requires moduli of all layers, while basic and intermediate levels require typical values or DCP test results, R-value results.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R-value</a:t>
                      </a:r>
                      <a:r>
                        <a:rPr lang="en-US" sz="1000" baseline="30000">
                          <a:effectLst/>
                        </a:rPr>
                        <a:t>4</a:t>
                      </a:r>
                      <a:r>
                        <a:rPr lang="en-US" sz="1000">
                          <a:effectLst/>
                        </a:rPr>
                        <a:t> (basic/int) or M</a:t>
                      </a:r>
                      <a:r>
                        <a:rPr lang="en-US" sz="1000" baseline="-25000">
                          <a:effectLst/>
                        </a:rPr>
                        <a:t>r</a:t>
                      </a:r>
                      <a:r>
                        <a:rPr lang="en-US" sz="1000">
                          <a:effectLst/>
                        </a:rPr>
                        <a:t> (advanced)</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DCP index</a:t>
                      </a:r>
                      <a:r>
                        <a:rPr lang="en-US" sz="1000" baseline="30000">
                          <a:effectLst/>
                        </a:rPr>
                        <a:t>4</a:t>
                      </a:r>
                      <a:r>
                        <a:rPr lang="en-US" sz="1000">
                          <a:effectLst/>
                        </a:rPr>
                        <a:t> (basic/int) or M</a:t>
                      </a:r>
                      <a:r>
                        <a:rPr lang="en-US" sz="1000" baseline="-25000">
                          <a:effectLst/>
                        </a:rPr>
                        <a:t>r</a:t>
                      </a:r>
                      <a:r>
                        <a:rPr lang="en-US" sz="1000">
                          <a:effectLst/>
                        </a:rPr>
                        <a:t> (advanced)</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239317948"/>
                  </a:ext>
                </a:extLst>
              </a:tr>
              <a:tr h="212260">
                <a:tc vMerge="1">
                  <a:txBody>
                    <a:bodyPr/>
                    <a:lstStyle/>
                    <a:p>
                      <a:endParaRPr lang="en-US"/>
                    </a:p>
                  </a:txBody>
                  <a:tcPr/>
                </a:tc>
                <a:tc>
                  <a:txBody>
                    <a:bodyPr/>
                    <a:lstStyle/>
                    <a:p>
                      <a:pPr marL="0" marR="0">
                        <a:spcBef>
                          <a:spcPts val="0"/>
                        </a:spcBef>
                        <a:spcAft>
                          <a:spcPts val="0"/>
                        </a:spcAft>
                      </a:pPr>
                      <a:r>
                        <a:rPr lang="en-US" sz="1000">
                          <a:effectLst/>
                        </a:rPr>
                        <a:t>Rigid</a:t>
                      </a:r>
                      <a:r>
                        <a:rPr lang="en-US" sz="1000" baseline="30000">
                          <a:effectLst/>
                        </a:rPr>
                        <a:t>5</a:t>
                      </a:r>
                      <a:r>
                        <a:rPr lang="en-US" sz="1000">
                          <a:effectLst/>
                        </a:rPr>
                        <a:t>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MnPAVE-rigid uses MEPDG level 3 based design procedure.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M</a:t>
                      </a:r>
                      <a:r>
                        <a:rPr lang="en-US" sz="1000" baseline="-25000">
                          <a:effectLst/>
                        </a:rPr>
                        <a:t>r</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402587331"/>
                  </a:ext>
                </a:extLst>
              </a:tr>
              <a:tr h="530651">
                <a:tc rowSpan="2">
                  <a:txBody>
                    <a:bodyPr/>
                    <a:lstStyle/>
                    <a:p>
                      <a:pPr marL="0" marR="0" algn="ctr">
                        <a:spcBef>
                          <a:spcPts val="0"/>
                        </a:spcBef>
                        <a:spcAft>
                          <a:spcPts val="0"/>
                        </a:spcAft>
                      </a:pPr>
                      <a:r>
                        <a:rPr lang="en-US" sz="1000">
                          <a:effectLst/>
                        </a:rPr>
                        <a:t>WI</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Flexible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AASHTO 1972 design procedure. Thickness design based on design ESALs, soil support value, and estimated structural number.</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Soil support value (correlated to CBR)</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Structural layer coefficients (a</a:t>
                      </a:r>
                      <a:r>
                        <a:rPr lang="en-US" sz="1000" baseline="-25000">
                          <a:effectLst/>
                        </a:rPr>
                        <a:t>2</a:t>
                      </a:r>
                      <a:r>
                        <a:rPr lang="en-US" sz="1000">
                          <a:effectLst/>
                        </a:rPr>
                        <a:t>, a</a:t>
                      </a:r>
                      <a:r>
                        <a:rPr lang="en-US" sz="1000" baseline="-25000">
                          <a:effectLst/>
                        </a:rPr>
                        <a:t>3</a:t>
                      </a:r>
                      <a:r>
                        <a:rPr lang="en-US" sz="1000">
                          <a:effectLst/>
                        </a:rPr>
                        <a:t>)</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3956280938"/>
                  </a:ext>
                </a:extLst>
              </a:tr>
              <a:tr h="424521">
                <a:tc vMerge="1">
                  <a:txBody>
                    <a:bodyPr/>
                    <a:lstStyle/>
                    <a:p>
                      <a:endParaRPr lang="en-US"/>
                    </a:p>
                  </a:txBody>
                  <a:tcPr/>
                </a:tc>
                <a:tc>
                  <a:txBody>
                    <a:bodyPr/>
                    <a:lstStyle/>
                    <a:p>
                      <a:pPr marL="0" marR="0">
                        <a:spcBef>
                          <a:spcPts val="0"/>
                        </a:spcBef>
                        <a:spcAft>
                          <a:spcPts val="0"/>
                        </a:spcAft>
                      </a:pPr>
                      <a:r>
                        <a:rPr lang="en-US" sz="1000">
                          <a:effectLst/>
                        </a:rPr>
                        <a:t>Rigid </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AASHTO 1972 design procedure. Thickness design based on design ESALs, working stress, and modulus of subgrade reaction (k)</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a:effectLst/>
                        </a:rPr>
                        <a:t>k-value</a:t>
                      </a:r>
                      <a:endParaRPr lang="en-US" sz="1100">
                        <a:effectLst/>
                        <a:latin typeface="Times New Roman" panose="02020603050405020304" pitchFamily="18" charset="0"/>
                        <a:ea typeface="Times New Roman" panose="02020603050405020304" pitchFamily="18" charset="0"/>
                      </a:endParaRPr>
                    </a:p>
                  </a:txBody>
                  <a:tcPr marL="53065" marR="53065" marT="0" marB="0" anchor="ctr"/>
                </a:tc>
                <a:tc>
                  <a:txBody>
                    <a:bodyPr/>
                    <a:lstStyle/>
                    <a:p>
                      <a:pPr marL="0" marR="0">
                        <a:spcBef>
                          <a:spcPts val="0"/>
                        </a:spcBef>
                        <a:spcAft>
                          <a:spcPts val="0"/>
                        </a:spcAft>
                      </a:pPr>
                      <a:r>
                        <a:rPr lang="en-US" sz="1000" dirty="0">
                          <a:effectLst/>
                        </a:rPr>
                        <a:t>NA</a:t>
                      </a:r>
                      <a:endParaRPr lang="en-US" sz="1100" dirty="0">
                        <a:effectLst/>
                        <a:latin typeface="Times New Roman" panose="02020603050405020304" pitchFamily="18" charset="0"/>
                        <a:ea typeface="Times New Roman" panose="02020603050405020304" pitchFamily="18" charset="0"/>
                      </a:endParaRPr>
                    </a:p>
                  </a:txBody>
                  <a:tcPr marL="53065" marR="53065" marT="0" marB="0" anchor="ctr"/>
                </a:tc>
                <a:extLst>
                  <a:ext uri="{0D108BD9-81ED-4DB2-BD59-A6C34878D82A}">
                    <a16:rowId xmlns:a16="http://schemas.microsoft.com/office/drawing/2014/main" val="3671413306"/>
                  </a:ext>
                </a:extLst>
              </a:tr>
            </a:tbl>
          </a:graphicData>
        </a:graphic>
      </p:graphicFrame>
      <p:sp>
        <p:nvSpPr>
          <p:cNvPr id="10" name="Rectangle 1">
            <a:extLst>
              <a:ext uri="{FF2B5EF4-FFF2-40B4-BE49-F238E27FC236}">
                <a16:creationId xmlns:a16="http://schemas.microsoft.com/office/drawing/2014/main" id="{EEF44F5D-4AA7-4DDF-AF8D-F024F7086146}"/>
              </a:ext>
            </a:extLst>
          </p:cNvPr>
          <p:cNvSpPr>
            <a:spLocks noChangeArrowheads="1"/>
          </p:cNvSpPr>
          <p:nvPr/>
        </p:nvSpPr>
        <p:spPr bwMode="auto">
          <a:xfrm>
            <a:off x="689094" y="230815"/>
            <a:ext cx="78510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bmk="">
                <a:ln>
                  <a:noFill/>
                </a:ln>
                <a:solidFill>
                  <a:prstClr val="black"/>
                </a:solidFill>
                <a:effectLst/>
                <a:uLnTx/>
                <a:uFillTx/>
                <a:latin typeface="Arial" panose="020B0604020202020204" pitchFamily="34" charset="0"/>
                <a:ea typeface="Times New Roman" panose="02020603050405020304" pitchFamily="18" charset="0"/>
                <a:cs typeface="+mn-cs"/>
              </a:rPr>
              <a:t>Summary of pavement foundation layer inputs for NRRA participating states.</a:t>
            </a:r>
            <a:endParaRPr kumimoji="0" lang="en-US" alt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4EB24A2-5785-4011-A94C-F46B5B42ECFC}"/>
              </a:ext>
            </a:extLst>
          </p:cNvPr>
          <p:cNvSpPr/>
          <p:nvPr/>
        </p:nvSpPr>
        <p:spPr>
          <a:xfrm>
            <a:off x="611488" y="5143634"/>
            <a:ext cx="7962676" cy="160043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1</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California R-value is a measure of resistance to deformation of the soils under saturated conditions and traffic loading as determined by the </a:t>
            </a:r>
            <a:r>
              <a:rPr kumimoji="0" lang="en-US" altLang="en-US" sz="7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stabilometer</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test (CT301). Typical range between 5 (very soft) to 80 (treated base material). Typical values provided based on soil classification/ region.</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2</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Typical resilient moduli vales are provided in the design guide based on the material type. </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3</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Illinois bearing ratio (IBR) is a slight modification of CBR test run after 4-days of soaking. Typical values are provided based on soil classification (ranges between 2 and 20). Modulus of subgrade reaction (k) value vs. IBR is provided in the design </a:t>
            </a:r>
            <a:r>
              <a:rPr kumimoji="0" lang="en-US" altLang="en-US" sz="7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nomographs</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4</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Minnesota R-value determined from modulus value (R = [0.41+0.873*(subgrade modulus/1000)]^1.28)</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5</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MnPAVE-Rigid design procedure for PCC bonded overlay over HMA uses the ACPA procedure to determine composite k-value based on subgrade k-value and aggregate layer resilient modulus.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2"/>
              </a:rPr>
              <a:t>http://apps.acpa.org/applibrary/KValue/</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mn-cs"/>
              </a:rPr>
              <a:t>6</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personal communication, 03/02/2017, John P. Donahue, P.E., Construction and Materials Liaison Engineer, </a:t>
            </a:r>
            <a:r>
              <a:rPr kumimoji="0" lang="en-US" altLang="en-US" sz="7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MoDOT</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CalTrans</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Highway Design Manual -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3"/>
              </a:rPr>
              <a:t>http://www.dot.ca.gov/hq/oppd/hdm/pdf/english/HDM_Complete_07Mar2014.pdf</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ILDOT Pavement Design Manual -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4"/>
              </a:rPr>
              <a:t>http://www.idot.illinois.gov/Assets/uploads/files/Doing-Business/Manuals-Split/Design-And-Environment/BDE-Manual/Chapter%2054%20Pavement%20Design.pdf</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MDOT User Guide for ME Pavement Design: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5"/>
              </a:rPr>
              <a:t>https://www.michigan.gov/documents/mdot/MDOT_Mechanistic_Empirical_Pavement_Design_User_Guide_483676_7.pdf</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MnDOT</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Pavement Design Manual: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6"/>
              </a:rPr>
              <a:t>www.dot.state.mn.us/materials/pvmtdesign/manual.html</a:t>
            </a:r>
            <a:endPar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WIDOT Facilities Development Manual: </a:t>
            </a:r>
            <a:r>
              <a:rPr kumimoji="0" lang="en-US" altLang="en-US"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7"/>
              </a:rPr>
              <a:t>http://wisconsindot.gov/rdwy/fdm/fd-14-10.pdf</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05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81FE2-32A4-4249-877C-FF9EF2F6E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24" y="1088136"/>
            <a:ext cx="8769096" cy="4769259"/>
          </a:xfrm>
          <a:prstGeom prst="rect">
            <a:avLst/>
          </a:prstGeom>
        </p:spPr>
      </p:pic>
      <p:graphicFrame>
        <p:nvGraphicFramePr>
          <p:cNvPr id="5" name="Table 4"/>
          <p:cNvGraphicFramePr>
            <a:graphicFrameLocks noGrp="1"/>
          </p:cNvGraphicFramePr>
          <p:nvPr>
            <p:extLst/>
          </p:nvPr>
        </p:nvGraphicFramePr>
        <p:xfrm>
          <a:off x="1889760" y="6210008"/>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Ingios VIC Record – </a:t>
                      </a:r>
                      <a:r>
                        <a:rPr lang="en-US" sz="1100" b="1" i="0" u="none" strike="noStrike" baseline="0" dirty="0" err="1">
                          <a:solidFill>
                            <a:schemeClr val="dk1"/>
                          </a:solidFill>
                          <a:effectLst/>
                          <a:latin typeface="Arial" panose="020B0604020202020204" pitchFamily="34" charset="0"/>
                          <a:cs typeface="Arial" panose="020B0604020202020204" pitchFamily="34" charset="0"/>
                        </a:rPr>
                        <a:t>VIC_M</a:t>
                      </a:r>
                      <a:r>
                        <a:rPr lang="en-US" sz="1100" b="1" i="0" u="none" strike="noStrike" baseline="-25000" dirty="0" err="1">
                          <a:solidFill>
                            <a:schemeClr val="dk1"/>
                          </a:solidFill>
                          <a:effectLst/>
                          <a:latin typeface="Arial" panose="020B0604020202020204" pitchFamily="34" charset="0"/>
                          <a:cs typeface="Arial" panose="020B0604020202020204" pitchFamily="34" charset="0"/>
                        </a:rPr>
                        <a:t>r</a:t>
                      </a:r>
                      <a:r>
                        <a:rPr lang="en-US" sz="1100" b="1" i="0" u="none" strike="noStrike" baseline="-25000" dirty="0">
                          <a:solidFill>
                            <a:schemeClr val="dk1"/>
                          </a:solidFill>
                          <a:effectLst/>
                          <a:latin typeface="Arial" panose="020B0604020202020204" pitchFamily="34" charset="0"/>
                          <a:cs typeface="Arial" panose="020B0604020202020204" pitchFamily="34" charset="0"/>
                        </a:rPr>
                        <a:t>-SG</a:t>
                      </a:r>
                      <a:r>
                        <a:rPr lang="en-US" sz="1100" b="1" i="0" u="none" strike="noStrike" baseline="0" dirty="0">
                          <a:solidFill>
                            <a:schemeClr val="dk1"/>
                          </a:solidFill>
                          <a:effectLst/>
                          <a:latin typeface="Arial" panose="020B0604020202020204" pitchFamily="34" charset="0"/>
                          <a:cs typeface="Arial" panose="020B0604020202020204" pitchFamily="34" charset="0"/>
                        </a:rPr>
                        <a:t> @ 10 psi Plate Contact Stress</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2" name="Table 191">
            <a:extLst>
              <a:ext uri="{FF2B5EF4-FFF2-40B4-BE49-F238E27FC236}">
                <a16:creationId xmlns:a16="http://schemas.microsoft.com/office/drawing/2014/main" id="{D5701FB9-BC86-47D0-98E6-6B4D96822708}"/>
              </a:ext>
            </a:extLst>
          </p:cNvPr>
          <p:cNvGraphicFramePr>
            <a:graphicFrameLocks noGrp="1"/>
          </p:cNvGraphicFramePr>
          <p:nvPr>
            <p:extLst/>
          </p:nvPr>
        </p:nvGraphicFramePr>
        <p:xfrm>
          <a:off x="149806" y="6210008"/>
          <a:ext cx="1590147" cy="440240"/>
        </p:xfrm>
        <a:graphic>
          <a:graphicData uri="http://schemas.openxmlformats.org/drawingml/2006/table">
            <a:tbl>
              <a:tblPr>
                <a:tableStyleId>{5C22544A-7EE6-4342-B048-85BDC9FD1C3A}</a:tableStyleId>
              </a:tblPr>
              <a:tblGrid>
                <a:gridCol w="779919">
                  <a:extLst>
                    <a:ext uri="{9D8B030D-6E8A-4147-A177-3AD203B41FA5}">
                      <a16:colId xmlns:a16="http://schemas.microsoft.com/office/drawing/2014/main" val="20000"/>
                    </a:ext>
                  </a:extLst>
                </a:gridCol>
                <a:gridCol w="69448">
                  <a:extLst>
                    <a:ext uri="{9D8B030D-6E8A-4147-A177-3AD203B41FA5}">
                      <a16:colId xmlns:a16="http://schemas.microsoft.com/office/drawing/2014/main" val="20001"/>
                    </a:ext>
                  </a:extLst>
                </a:gridCol>
                <a:gridCol w="740780">
                  <a:extLst>
                    <a:ext uri="{9D8B030D-6E8A-4147-A177-3AD203B41FA5}">
                      <a16:colId xmlns:a16="http://schemas.microsoft.com/office/drawing/2014/main" val="20002"/>
                    </a:ext>
                  </a:extLst>
                </a:gridCol>
              </a:tblGrid>
              <a:tr h="207849">
                <a:tc>
                  <a:txBody>
                    <a:bodyPr/>
                    <a:lstStyle/>
                    <a:p>
                      <a:pPr algn="l" fontAlgn="ctr"/>
                      <a:r>
                        <a:rPr lang="en-US" sz="900" u="none" strike="noStrike" dirty="0">
                          <a:effectLst/>
                          <a:latin typeface="Arial" panose="020B0604020202020204" pitchFamily="34" charset="0"/>
                          <a:cs typeface="Arial" panose="020B0604020202020204" pitchFamily="34" charset="0"/>
                        </a:rPr>
                        <a:t> </a:t>
                      </a:r>
                      <a:r>
                        <a:rPr lang="en-US" sz="900" b="1" u="none" strike="noStrike" dirty="0">
                          <a:effectLst/>
                          <a:latin typeface="Arial" panose="020B0604020202020204" pitchFamily="34" charset="0"/>
                          <a:cs typeface="Arial" panose="020B0604020202020204" pitchFamily="34" charset="0"/>
                        </a:rPr>
                        <a:t>DATE: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dk1"/>
                          </a:solidFill>
                          <a:effectLst/>
                          <a:latin typeface="Arial" panose="020B0604020202020204" pitchFamily="34" charset="0"/>
                          <a:cs typeface="Arial" panose="020B0604020202020204" pitchFamily="34" charset="0"/>
                        </a:rPr>
                        <a:t>08/17/2017</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2391">
                <a:tc>
                  <a:txBody>
                    <a:bodyPr/>
                    <a:lstStyle/>
                    <a:p>
                      <a:pPr algn="l" fontAlgn="ctr"/>
                      <a:r>
                        <a:rPr lang="en-US" sz="900" u="none" strike="noStrike" dirty="0">
                          <a:effectLst/>
                          <a:latin typeface="Arial" panose="020B0604020202020204" pitchFamily="34" charset="0"/>
                          <a:cs typeface="Arial" panose="020B0604020202020204" pitchFamily="34" charset="0"/>
                        </a:rPr>
                        <a:t> </a:t>
                      </a:r>
                      <a:r>
                        <a:rPr lang="en-US" sz="900" b="1" u="none" strike="noStrike" dirty="0">
                          <a:effectLst/>
                          <a:latin typeface="Arial" panose="020B0604020202020204" pitchFamily="34" charset="0"/>
                          <a:cs typeface="Arial" panose="020B0604020202020204" pitchFamily="34" charset="0"/>
                        </a:rPr>
                        <a:t>OPERATOR: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rgbClr val="000000"/>
                          </a:solidFill>
                          <a:effectLst/>
                          <a:latin typeface="Arial" panose="020B0604020202020204" pitchFamily="34" charset="0"/>
                          <a:cs typeface="Arial" panose="020B0604020202020204" pitchFamily="34" charset="0"/>
                        </a:rPr>
                        <a:t>PV (Ingios)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194" name="Group 193">
            <a:extLst>
              <a:ext uri="{FF2B5EF4-FFF2-40B4-BE49-F238E27FC236}">
                <a16:creationId xmlns:a16="http://schemas.microsoft.com/office/drawing/2014/main" id="{B213CF91-44A0-47E3-8D24-A8D13455E09F}"/>
              </a:ext>
            </a:extLst>
          </p:cNvPr>
          <p:cNvGrpSpPr/>
          <p:nvPr/>
        </p:nvGrpSpPr>
        <p:grpSpPr>
          <a:xfrm>
            <a:off x="8106147" y="3674388"/>
            <a:ext cx="775787" cy="1599440"/>
            <a:chOff x="9450843" y="3650898"/>
            <a:chExt cx="775787" cy="1599440"/>
          </a:xfrm>
        </p:grpSpPr>
        <p:sp>
          <p:nvSpPr>
            <p:cNvPr id="195" name="Rectangle 194">
              <a:extLst>
                <a:ext uri="{FF2B5EF4-FFF2-40B4-BE49-F238E27FC236}">
                  <a16:creationId xmlns:a16="http://schemas.microsoft.com/office/drawing/2014/main" id="{FC311561-2720-49EF-9D80-E2C2E3C76594}"/>
                </a:ext>
              </a:extLst>
            </p:cNvPr>
            <p:cNvSpPr/>
            <p:nvPr/>
          </p:nvSpPr>
          <p:spPr>
            <a:xfrm>
              <a:off x="9450843" y="3681378"/>
              <a:ext cx="757416" cy="15689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2F2DC9F2-72BA-4B19-B28E-1D52DB00058E}"/>
                </a:ext>
              </a:extLst>
            </p:cNvPr>
            <p:cNvSpPr/>
            <p:nvPr/>
          </p:nvSpPr>
          <p:spPr>
            <a:xfrm>
              <a:off x="9558695" y="3955670"/>
              <a:ext cx="109728" cy="10972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AEAAB814-DD93-4C1F-A31B-731AE34CCBC9}"/>
                </a:ext>
              </a:extLst>
            </p:cNvPr>
            <p:cNvSpPr/>
            <p:nvPr/>
          </p:nvSpPr>
          <p:spPr>
            <a:xfrm>
              <a:off x="9558695" y="4117989"/>
              <a:ext cx="109728" cy="10972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13BB0FE6-E3DE-4DAB-946C-1AD25B61322E}"/>
                </a:ext>
              </a:extLst>
            </p:cNvPr>
            <p:cNvSpPr/>
            <p:nvPr/>
          </p:nvSpPr>
          <p:spPr>
            <a:xfrm>
              <a:off x="9558695" y="4284015"/>
              <a:ext cx="109728" cy="1097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60E6BE29-0DB1-4F65-90ED-92CF987E301B}"/>
                </a:ext>
              </a:extLst>
            </p:cNvPr>
            <p:cNvSpPr/>
            <p:nvPr/>
          </p:nvSpPr>
          <p:spPr>
            <a:xfrm>
              <a:off x="9558695" y="4598273"/>
              <a:ext cx="109728" cy="109728"/>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0" name="TextBox 199">
              <a:extLst>
                <a:ext uri="{FF2B5EF4-FFF2-40B4-BE49-F238E27FC236}">
                  <a16:creationId xmlns:a16="http://schemas.microsoft.com/office/drawing/2014/main" id="{2442A332-A413-4230-AB82-30040368BDC0}"/>
                </a:ext>
              </a:extLst>
            </p:cNvPr>
            <p:cNvSpPr txBox="1"/>
            <p:nvPr/>
          </p:nvSpPr>
          <p:spPr>
            <a:xfrm>
              <a:off x="9596289" y="3881663"/>
              <a:ext cx="593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 8 ksi</a:t>
              </a:r>
            </a:p>
          </p:txBody>
        </p:sp>
        <p:sp>
          <p:nvSpPr>
            <p:cNvPr id="201" name="TextBox 200">
              <a:extLst>
                <a:ext uri="{FF2B5EF4-FFF2-40B4-BE49-F238E27FC236}">
                  <a16:creationId xmlns:a16="http://schemas.microsoft.com/office/drawing/2014/main" id="{B5A54B5A-F6F0-4FFD-8A24-A6FEA20F89C3}"/>
                </a:ext>
              </a:extLst>
            </p:cNvPr>
            <p:cNvSpPr txBox="1"/>
            <p:nvPr/>
          </p:nvSpPr>
          <p:spPr>
            <a:xfrm>
              <a:off x="9657913" y="4050739"/>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ksi</a:t>
              </a:r>
            </a:p>
          </p:txBody>
        </p:sp>
        <p:sp>
          <p:nvSpPr>
            <p:cNvPr id="202" name="TextBox 201">
              <a:extLst>
                <a:ext uri="{FF2B5EF4-FFF2-40B4-BE49-F238E27FC236}">
                  <a16:creationId xmlns:a16="http://schemas.microsoft.com/office/drawing/2014/main" id="{5CD95125-B62C-4438-B1A4-2F5775758255}"/>
                </a:ext>
              </a:extLst>
            </p:cNvPr>
            <p:cNvSpPr txBox="1"/>
            <p:nvPr/>
          </p:nvSpPr>
          <p:spPr>
            <a:xfrm>
              <a:off x="9652446" y="4369106"/>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ksi</a:t>
              </a:r>
            </a:p>
          </p:txBody>
        </p:sp>
        <p:sp>
          <p:nvSpPr>
            <p:cNvPr id="203" name="TextBox 202">
              <a:extLst>
                <a:ext uri="{FF2B5EF4-FFF2-40B4-BE49-F238E27FC236}">
                  <a16:creationId xmlns:a16="http://schemas.microsoft.com/office/drawing/2014/main" id="{B16A991E-19F6-4173-8F3A-8AA34890A4B8}"/>
                </a:ext>
              </a:extLst>
            </p:cNvPr>
            <p:cNvSpPr txBox="1"/>
            <p:nvPr/>
          </p:nvSpPr>
          <p:spPr>
            <a:xfrm>
              <a:off x="9630204" y="4538981"/>
              <a:ext cx="5533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 ksi</a:t>
              </a:r>
            </a:p>
          </p:txBody>
        </p:sp>
        <p:sp>
          <p:nvSpPr>
            <p:cNvPr id="204" name="TextBox 203">
              <a:extLst>
                <a:ext uri="{FF2B5EF4-FFF2-40B4-BE49-F238E27FC236}">
                  <a16:creationId xmlns:a16="http://schemas.microsoft.com/office/drawing/2014/main" id="{9DD221B7-747C-47D8-8FCC-EF8159B013C3}"/>
                </a:ext>
              </a:extLst>
            </p:cNvPr>
            <p:cNvSpPr txBox="1"/>
            <p:nvPr/>
          </p:nvSpPr>
          <p:spPr>
            <a:xfrm>
              <a:off x="9455634" y="3650898"/>
              <a:ext cx="53572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200" b="1"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rPr>
                <a:t>r</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-SG</a:t>
              </a:r>
            </a:p>
          </p:txBody>
        </p:sp>
        <p:sp>
          <p:nvSpPr>
            <p:cNvPr id="205" name="Rectangle 204">
              <a:extLst>
                <a:ext uri="{FF2B5EF4-FFF2-40B4-BE49-F238E27FC236}">
                  <a16:creationId xmlns:a16="http://schemas.microsoft.com/office/drawing/2014/main" id="{ECD8F372-DD58-4137-A257-EDC7A8E1C114}"/>
                </a:ext>
              </a:extLst>
            </p:cNvPr>
            <p:cNvSpPr/>
            <p:nvPr/>
          </p:nvSpPr>
          <p:spPr>
            <a:xfrm>
              <a:off x="9564167" y="4444035"/>
              <a:ext cx="109728" cy="109728"/>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 name="TextBox 205">
              <a:extLst>
                <a:ext uri="{FF2B5EF4-FFF2-40B4-BE49-F238E27FC236}">
                  <a16:creationId xmlns:a16="http://schemas.microsoft.com/office/drawing/2014/main" id="{269732D9-B9E9-41F5-A839-12EFDA28EA29}"/>
                </a:ext>
              </a:extLst>
            </p:cNvPr>
            <p:cNvSpPr txBox="1"/>
            <p:nvPr/>
          </p:nvSpPr>
          <p:spPr>
            <a:xfrm>
              <a:off x="9656896" y="4204427"/>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ksi</a:t>
              </a:r>
            </a:p>
          </p:txBody>
        </p:sp>
        <p:sp>
          <p:nvSpPr>
            <p:cNvPr id="207" name="Rectangle 206">
              <a:extLst>
                <a:ext uri="{FF2B5EF4-FFF2-40B4-BE49-F238E27FC236}">
                  <a16:creationId xmlns:a16="http://schemas.microsoft.com/office/drawing/2014/main" id="{4A3DA86D-11E9-4D77-9B23-893F14E1EA90}"/>
                </a:ext>
              </a:extLst>
            </p:cNvPr>
            <p:cNvSpPr/>
            <p:nvPr/>
          </p:nvSpPr>
          <p:spPr>
            <a:xfrm>
              <a:off x="9558695" y="4910896"/>
              <a:ext cx="109728" cy="109728"/>
            </a:xfrm>
            <a:prstGeom prst="rect">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C149F5D8-FF5A-46AA-AFC9-4DF2133F23F0}"/>
                </a:ext>
              </a:extLst>
            </p:cNvPr>
            <p:cNvSpPr txBox="1"/>
            <p:nvPr/>
          </p:nvSpPr>
          <p:spPr>
            <a:xfrm>
              <a:off x="9652446" y="4681729"/>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ksi</a:t>
              </a:r>
            </a:p>
          </p:txBody>
        </p:sp>
        <p:sp>
          <p:nvSpPr>
            <p:cNvPr id="209" name="TextBox 208">
              <a:extLst>
                <a:ext uri="{FF2B5EF4-FFF2-40B4-BE49-F238E27FC236}">
                  <a16:creationId xmlns:a16="http://schemas.microsoft.com/office/drawing/2014/main" id="{E9B39ACE-145E-4309-87F2-4A1FF0081118}"/>
                </a:ext>
              </a:extLst>
            </p:cNvPr>
            <p:cNvSpPr txBox="1"/>
            <p:nvPr/>
          </p:nvSpPr>
          <p:spPr>
            <a:xfrm>
              <a:off x="9630204" y="4851604"/>
              <a:ext cx="5533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40 ksi</a:t>
              </a:r>
            </a:p>
          </p:txBody>
        </p:sp>
        <p:sp>
          <p:nvSpPr>
            <p:cNvPr id="210" name="Rectangle 209">
              <a:extLst>
                <a:ext uri="{FF2B5EF4-FFF2-40B4-BE49-F238E27FC236}">
                  <a16:creationId xmlns:a16="http://schemas.microsoft.com/office/drawing/2014/main" id="{E3D59F9B-37AA-4DDF-9A54-082BA538430A}"/>
                </a:ext>
              </a:extLst>
            </p:cNvPr>
            <p:cNvSpPr/>
            <p:nvPr/>
          </p:nvSpPr>
          <p:spPr>
            <a:xfrm>
              <a:off x="9564167" y="4756658"/>
              <a:ext cx="109728" cy="109728"/>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45C9365B-C300-4FED-8197-FCE82E5CF8F3}"/>
                </a:ext>
              </a:extLst>
            </p:cNvPr>
            <p:cNvSpPr/>
            <p:nvPr/>
          </p:nvSpPr>
          <p:spPr>
            <a:xfrm>
              <a:off x="9561689" y="5063409"/>
              <a:ext cx="109728" cy="109728"/>
            </a:xfrm>
            <a:prstGeom prst="rect">
              <a:avLst/>
            </a:prstGeom>
            <a:solidFill>
              <a:srgbClr val="800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2" name="TextBox 211">
              <a:extLst>
                <a:ext uri="{FF2B5EF4-FFF2-40B4-BE49-F238E27FC236}">
                  <a16:creationId xmlns:a16="http://schemas.microsoft.com/office/drawing/2014/main" id="{0E939D9C-8E80-4562-8BAF-97156F8E85B2}"/>
                </a:ext>
              </a:extLst>
            </p:cNvPr>
            <p:cNvSpPr txBox="1"/>
            <p:nvPr/>
          </p:nvSpPr>
          <p:spPr>
            <a:xfrm>
              <a:off x="9633198" y="5004117"/>
              <a:ext cx="593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&gt;40 ksi</a:t>
              </a:r>
            </a:p>
          </p:txBody>
        </p:sp>
      </p:grpSp>
      <p:sp>
        <p:nvSpPr>
          <p:cNvPr id="213" name="Rectangle 212">
            <a:extLst>
              <a:ext uri="{FF2B5EF4-FFF2-40B4-BE49-F238E27FC236}">
                <a16:creationId xmlns:a16="http://schemas.microsoft.com/office/drawing/2014/main" id="{02C8ED31-0EF0-41E1-BCEE-5614DE2AE4F8}"/>
              </a:ext>
            </a:extLst>
          </p:cNvPr>
          <p:cNvSpPr/>
          <p:nvPr/>
        </p:nvSpPr>
        <p:spPr>
          <a:xfrm>
            <a:off x="4578956" y="5401508"/>
            <a:ext cx="4386163" cy="455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4" name="Picture 213">
            <a:extLst>
              <a:ext uri="{FF2B5EF4-FFF2-40B4-BE49-F238E27FC236}">
                <a16:creationId xmlns:a16="http://schemas.microsoft.com/office/drawing/2014/main" id="{FB926640-163B-45AF-B1CC-DB70606128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810" t="71948" r="44285" b="21803"/>
          <a:stretch/>
        </p:blipFill>
        <p:spPr>
          <a:xfrm>
            <a:off x="8039315" y="1161534"/>
            <a:ext cx="824248" cy="748221"/>
          </a:xfrm>
          <a:prstGeom prst="rect">
            <a:avLst/>
          </a:prstGeom>
          <a:ln>
            <a:solidFill>
              <a:schemeClr val="tx1"/>
            </a:solidFill>
          </a:ln>
          <a:effectLst>
            <a:outerShdw blurRad="50800" dist="50800" dir="5400000" algn="ctr" rotWithShape="0">
              <a:srgbClr val="000000">
                <a:alpha val="49000"/>
              </a:srgbClr>
            </a:outerShdw>
          </a:effectLst>
        </p:spPr>
      </p:pic>
      <p:grpSp>
        <p:nvGrpSpPr>
          <p:cNvPr id="215" name="Group 214">
            <a:extLst>
              <a:ext uri="{FF2B5EF4-FFF2-40B4-BE49-F238E27FC236}">
                <a16:creationId xmlns:a16="http://schemas.microsoft.com/office/drawing/2014/main" id="{E3432557-A74E-4BD2-8308-6B36EC3F7785}"/>
              </a:ext>
            </a:extLst>
          </p:cNvPr>
          <p:cNvGrpSpPr/>
          <p:nvPr/>
        </p:nvGrpSpPr>
        <p:grpSpPr>
          <a:xfrm>
            <a:off x="4742366" y="5384117"/>
            <a:ext cx="4316720" cy="455795"/>
            <a:chOff x="5614796" y="5324220"/>
            <a:chExt cx="3105127" cy="466986"/>
          </a:xfrm>
          <a:noFill/>
        </p:grpSpPr>
        <p:pic>
          <p:nvPicPr>
            <p:cNvPr id="216" name="Picture 215">
              <a:extLst>
                <a:ext uri="{FF2B5EF4-FFF2-40B4-BE49-F238E27FC236}">
                  <a16:creationId xmlns:a16="http://schemas.microsoft.com/office/drawing/2014/main" id="{3310E052-E50B-401C-BA8B-162D265A66DF}"/>
                </a:ext>
              </a:extLst>
            </p:cNvPr>
            <p:cNvPicPr>
              <a:picLocks noChangeAspect="1"/>
            </p:cNvPicPr>
            <p:nvPr/>
          </p:nvPicPr>
          <p:blipFill rotWithShape="1">
            <a:blip r:embed="rId5"/>
            <a:srcRect l="39945" t="16129" r="20460" b="4106"/>
            <a:stretch/>
          </p:blipFill>
          <p:spPr>
            <a:xfrm rot="5400000">
              <a:off x="6894877" y="4226695"/>
              <a:ext cx="284430" cy="2844591"/>
            </a:xfrm>
            <a:prstGeom prst="rect">
              <a:avLst/>
            </a:prstGeom>
            <a:grpFill/>
            <a:ln>
              <a:noFill/>
            </a:ln>
          </p:spPr>
        </p:pic>
        <p:sp>
          <p:nvSpPr>
            <p:cNvPr id="217" name="TextBox 216">
              <a:extLst>
                <a:ext uri="{FF2B5EF4-FFF2-40B4-BE49-F238E27FC236}">
                  <a16:creationId xmlns:a16="http://schemas.microsoft.com/office/drawing/2014/main" id="{57903AB4-8773-42DB-8019-C3798A61683A}"/>
                </a:ext>
              </a:extLst>
            </p:cNvPr>
            <p:cNvSpPr txBox="1"/>
            <p:nvPr/>
          </p:nvSpPr>
          <p:spPr>
            <a:xfrm>
              <a:off x="5646320" y="5334387"/>
              <a:ext cx="168126"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18" name="TextBox 217">
              <a:extLst>
                <a:ext uri="{FF2B5EF4-FFF2-40B4-BE49-F238E27FC236}">
                  <a16:creationId xmlns:a16="http://schemas.microsoft.com/office/drawing/2014/main" id="{FF407BAB-3699-4A87-A5D9-7C1166099BAA}"/>
                </a:ext>
              </a:extLst>
            </p:cNvPr>
            <p:cNvSpPr txBox="1"/>
            <p:nvPr/>
          </p:nvSpPr>
          <p:spPr>
            <a:xfrm>
              <a:off x="6254581" y="5326935"/>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p:txBody>
        </p:sp>
        <p:sp>
          <p:nvSpPr>
            <p:cNvPr id="219" name="TextBox 218">
              <a:extLst>
                <a:ext uri="{FF2B5EF4-FFF2-40B4-BE49-F238E27FC236}">
                  <a16:creationId xmlns:a16="http://schemas.microsoft.com/office/drawing/2014/main" id="{47142DF7-E512-451F-BC32-187AC01088C7}"/>
                </a:ext>
              </a:extLst>
            </p:cNvPr>
            <p:cNvSpPr txBox="1"/>
            <p:nvPr/>
          </p:nvSpPr>
          <p:spPr>
            <a:xfrm>
              <a:off x="6895220"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a:t>
              </a:r>
            </a:p>
          </p:txBody>
        </p:sp>
        <p:sp>
          <p:nvSpPr>
            <p:cNvPr id="220" name="TextBox 219">
              <a:extLst>
                <a:ext uri="{FF2B5EF4-FFF2-40B4-BE49-F238E27FC236}">
                  <a16:creationId xmlns:a16="http://schemas.microsoft.com/office/drawing/2014/main" id="{864AEE88-3754-40FF-A06A-18D8E60E5F34}"/>
                </a:ext>
              </a:extLst>
            </p:cNvPr>
            <p:cNvSpPr txBox="1"/>
            <p:nvPr/>
          </p:nvSpPr>
          <p:spPr>
            <a:xfrm>
              <a:off x="7535859"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375</a:t>
              </a:r>
            </a:p>
          </p:txBody>
        </p:sp>
        <p:sp>
          <p:nvSpPr>
            <p:cNvPr id="221" name="TextBox 220">
              <a:extLst>
                <a:ext uri="{FF2B5EF4-FFF2-40B4-BE49-F238E27FC236}">
                  <a16:creationId xmlns:a16="http://schemas.microsoft.com/office/drawing/2014/main" id="{6490EAC1-2914-4A16-BB23-2A37377AC0C4}"/>
                </a:ext>
              </a:extLst>
            </p:cNvPr>
            <p:cNvSpPr txBox="1"/>
            <p:nvPr/>
          </p:nvSpPr>
          <p:spPr>
            <a:xfrm>
              <a:off x="8249386"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a:t>
              </a:r>
            </a:p>
          </p:txBody>
        </p:sp>
        <p:sp>
          <p:nvSpPr>
            <p:cNvPr id="222" name="TextBox 221">
              <a:extLst>
                <a:ext uri="{FF2B5EF4-FFF2-40B4-BE49-F238E27FC236}">
                  <a16:creationId xmlns:a16="http://schemas.microsoft.com/office/drawing/2014/main" id="{BBE56F73-6B8A-44D0-A238-09F85F1482B7}"/>
                </a:ext>
              </a:extLst>
            </p:cNvPr>
            <p:cNvSpPr txBox="1"/>
            <p:nvPr/>
          </p:nvSpPr>
          <p:spPr>
            <a:xfrm>
              <a:off x="8327645" y="5506775"/>
              <a:ext cx="392278" cy="252266"/>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Feet </a:t>
              </a:r>
            </a:p>
          </p:txBody>
        </p:sp>
      </p:grpSp>
      <p:sp>
        <p:nvSpPr>
          <p:cNvPr id="223" name="Rectangle 222">
            <a:extLst>
              <a:ext uri="{FF2B5EF4-FFF2-40B4-BE49-F238E27FC236}">
                <a16:creationId xmlns:a16="http://schemas.microsoft.com/office/drawing/2014/main" id="{5D52025A-3CE1-47AD-BE51-B13340580D18}"/>
              </a:ext>
            </a:extLst>
          </p:cNvPr>
          <p:cNvSpPr/>
          <p:nvPr/>
        </p:nvSpPr>
        <p:spPr>
          <a:xfrm>
            <a:off x="275672" y="3170080"/>
            <a:ext cx="2622919" cy="263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4" name="Rectangle 223">
            <a:extLst>
              <a:ext uri="{FF2B5EF4-FFF2-40B4-BE49-F238E27FC236}">
                <a16:creationId xmlns:a16="http://schemas.microsoft.com/office/drawing/2014/main" id="{1A99FB1D-D117-459F-8A84-9E71E29D3EA4}"/>
              </a:ext>
            </a:extLst>
          </p:cNvPr>
          <p:cNvSpPr/>
          <p:nvPr/>
        </p:nvSpPr>
        <p:spPr>
          <a:xfrm>
            <a:off x="332801" y="5418685"/>
            <a:ext cx="2427515" cy="325055"/>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5" name="TextBox 29">
            <a:extLst>
              <a:ext uri="{FF2B5EF4-FFF2-40B4-BE49-F238E27FC236}">
                <a16:creationId xmlns:a16="http://schemas.microsoft.com/office/drawing/2014/main" id="{1449965B-8303-4561-BED2-59C0EF354FBA}"/>
              </a:ext>
            </a:extLst>
          </p:cNvPr>
          <p:cNvSpPr txBox="1"/>
          <p:nvPr/>
        </p:nvSpPr>
        <p:spPr>
          <a:xfrm>
            <a:off x="327246" y="5421487"/>
            <a:ext cx="1173719"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Clay Subgrade</a:t>
            </a:r>
          </a:p>
        </p:txBody>
      </p:sp>
      <p:cxnSp>
        <p:nvCxnSpPr>
          <p:cNvPr id="226" name="Straight Connector 225">
            <a:extLst>
              <a:ext uri="{FF2B5EF4-FFF2-40B4-BE49-F238E27FC236}">
                <a16:creationId xmlns:a16="http://schemas.microsoft.com/office/drawing/2014/main" id="{A6C9160E-74D4-42D5-ADDA-B4462666BDFD}"/>
              </a:ext>
            </a:extLst>
          </p:cNvPr>
          <p:cNvCxnSpPr/>
          <p:nvPr/>
        </p:nvCxnSpPr>
        <p:spPr>
          <a:xfrm flipV="1">
            <a:off x="329717" y="5742905"/>
            <a:ext cx="2432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26FC87E4-D086-4A2F-B189-A06665D78A5A}"/>
              </a:ext>
            </a:extLst>
          </p:cNvPr>
          <p:cNvGrpSpPr/>
          <p:nvPr/>
        </p:nvGrpSpPr>
        <p:grpSpPr>
          <a:xfrm>
            <a:off x="425940" y="3634761"/>
            <a:ext cx="701238" cy="391500"/>
            <a:chOff x="-1516380" y="-30480"/>
            <a:chExt cx="1219198" cy="716590"/>
          </a:xfrm>
        </p:grpSpPr>
        <p:sp>
          <p:nvSpPr>
            <p:cNvPr id="228" name="Oval 227">
              <a:extLst>
                <a:ext uri="{FF2B5EF4-FFF2-40B4-BE49-F238E27FC236}">
                  <a16:creationId xmlns:a16="http://schemas.microsoft.com/office/drawing/2014/main" id="{1C3D9CB3-2F6F-4D81-A720-99716338CE35}"/>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229" name="Straight Connector 228">
              <a:extLst>
                <a:ext uri="{FF2B5EF4-FFF2-40B4-BE49-F238E27FC236}">
                  <a16:creationId xmlns:a16="http://schemas.microsoft.com/office/drawing/2014/main" id="{C4ED02D3-C18F-42DD-96D0-7485CF8EE230}"/>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Freeform 7">
              <a:extLst>
                <a:ext uri="{FF2B5EF4-FFF2-40B4-BE49-F238E27FC236}">
                  <a16:creationId xmlns:a16="http://schemas.microsoft.com/office/drawing/2014/main" id="{6C09FE6A-7841-4A12-A252-50FC292CF039}"/>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1" name="Straight Connector 8">
              <a:extLst>
                <a:ext uri="{FF2B5EF4-FFF2-40B4-BE49-F238E27FC236}">
                  <a16:creationId xmlns:a16="http://schemas.microsoft.com/office/drawing/2014/main" id="{5C2F317E-9EB7-454B-9BCF-3FCAFE81975B}"/>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8A6C91D1-2302-4900-BCFC-6EE7273F7416}"/>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448F7E4-0613-48E5-8ABB-F1E81310D299}"/>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8BF66B1D-73A8-43FC-8A56-71524B22ECE2}"/>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C004C1D-AB28-4559-9FD0-401F195C0BFB}"/>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C443895E-CD7A-47BC-B8EE-1BBA31C8F3A5}"/>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55EA1D2-017E-46DB-A759-A1CFD3F59106}"/>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8BEA4D4-AFD0-4D7B-BAD9-CD95D906339A}"/>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105C10A2-27BF-4DE4-9EBC-622F6EE5CE5D}"/>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58E620-D99F-4B53-A3FC-6DD788B89260}"/>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CED3CE1-A922-44C1-8A98-FF5B0A5CDD3A}"/>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3F781B4-5421-4614-B5EF-483CA63D1189}"/>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AA1FB78C-C3BB-4ABE-9806-254FC78DEF23}"/>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19938955-A51F-425D-9B8D-0BF01731CE15}"/>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65800A46-1F29-4F2E-8E98-72E06E2DCFE9}"/>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246" name="Rectangle 245">
              <a:extLst>
                <a:ext uri="{FF2B5EF4-FFF2-40B4-BE49-F238E27FC236}">
                  <a16:creationId xmlns:a16="http://schemas.microsoft.com/office/drawing/2014/main" id="{95DA5DCF-F88B-4CE5-9D56-89D1C56EBA9F}"/>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Rectangle 246">
              <a:extLst>
                <a:ext uri="{FF2B5EF4-FFF2-40B4-BE49-F238E27FC236}">
                  <a16:creationId xmlns:a16="http://schemas.microsoft.com/office/drawing/2014/main" id="{E223AC4B-B29C-4686-9C6C-A72145CF3A01}"/>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46CC7830-2803-47E0-B7A8-F525968BD32F}"/>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9" name="Straight Connector 248">
              <a:extLst>
                <a:ext uri="{FF2B5EF4-FFF2-40B4-BE49-F238E27FC236}">
                  <a16:creationId xmlns:a16="http://schemas.microsoft.com/office/drawing/2014/main" id="{7ED86312-AA07-4193-84E9-A96E8C2125FC}"/>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05D695EA-769D-4F19-B7BE-5EEA903B3FA6}"/>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Freeform 48">
              <a:extLst>
                <a:ext uri="{FF2B5EF4-FFF2-40B4-BE49-F238E27FC236}">
                  <a16:creationId xmlns:a16="http://schemas.microsoft.com/office/drawing/2014/main" id="{047DBD19-6935-4E76-9675-ED419A0A7078}"/>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D11B1192-2E2C-406A-A1C5-8699B43463B7}"/>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EDF70B77-4646-4ECF-9AD7-55F3FE488782}"/>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2D4B9EA4-C4C2-4448-A4C0-3A5D70C4850A}"/>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Oval 254">
              <a:extLst>
                <a:ext uri="{FF2B5EF4-FFF2-40B4-BE49-F238E27FC236}">
                  <a16:creationId xmlns:a16="http://schemas.microsoft.com/office/drawing/2014/main" id="{B7009C68-13CC-4975-8D83-35A5627FF5BB}"/>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Oval 255">
              <a:extLst>
                <a:ext uri="{FF2B5EF4-FFF2-40B4-BE49-F238E27FC236}">
                  <a16:creationId xmlns:a16="http://schemas.microsoft.com/office/drawing/2014/main" id="{1F90B6D1-8C23-4A77-A789-8AE7E3E003F1}"/>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0121A6E-586B-406C-B1E1-A15D5839B945}"/>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8" name="TextBox 257">
            <a:extLst>
              <a:ext uri="{FF2B5EF4-FFF2-40B4-BE49-F238E27FC236}">
                <a16:creationId xmlns:a16="http://schemas.microsoft.com/office/drawing/2014/main" id="{DEF3D055-3A10-4B7E-A93A-94A0E8587BFE}"/>
              </a:ext>
            </a:extLst>
          </p:cNvPr>
          <p:cNvSpPr txBox="1"/>
          <p:nvPr/>
        </p:nvSpPr>
        <p:spPr>
          <a:xfrm>
            <a:off x="1766553" y="3197584"/>
            <a:ext cx="115608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127-227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Cross-Section</a:t>
            </a:r>
          </a:p>
        </p:txBody>
      </p:sp>
      <p:sp>
        <p:nvSpPr>
          <p:cNvPr id="259" name="Rectangle 258">
            <a:extLst>
              <a:ext uri="{FF2B5EF4-FFF2-40B4-BE49-F238E27FC236}">
                <a16:creationId xmlns:a16="http://schemas.microsoft.com/office/drawing/2014/main" id="{4B7C5D7A-535C-45DB-BE57-416FE59FBA7C}"/>
              </a:ext>
            </a:extLst>
          </p:cNvPr>
          <p:cNvSpPr/>
          <p:nvPr/>
        </p:nvSpPr>
        <p:spPr>
          <a:xfrm>
            <a:off x="335448" y="4045076"/>
            <a:ext cx="2427515" cy="13716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TextBox 24">
            <a:extLst>
              <a:ext uri="{FF2B5EF4-FFF2-40B4-BE49-F238E27FC236}">
                <a16:creationId xmlns:a16="http://schemas.microsoft.com/office/drawing/2014/main" id="{D76C9B38-3EB3-43B6-BBA8-0B2781E140F9}"/>
              </a:ext>
            </a:extLst>
          </p:cNvPr>
          <p:cNvSpPr txBox="1"/>
          <p:nvPr/>
        </p:nvSpPr>
        <p:spPr>
          <a:xfrm>
            <a:off x="307928" y="4086863"/>
            <a:ext cx="2243239" cy="43088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1CFCF"/>
                </a:solidFill>
                <a:effectLst/>
                <a:uLnTx/>
                <a:uFillTx/>
                <a:latin typeface="Arial" panose="020B0604020202020204" pitchFamily="34" charset="0"/>
                <a:ea typeface="+mn-ea"/>
                <a:cs typeface="Arial" panose="020B0604020202020204" pitchFamily="34" charset="0"/>
              </a:rPr>
              <a:t>18 in. Large Aggregate Subbase</a:t>
            </a:r>
          </a:p>
        </p:txBody>
      </p:sp>
      <p:sp>
        <p:nvSpPr>
          <p:cNvPr id="261" name="TextBox 260">
            <a:extLst>
              <a:ext uri="{FF2B5EF4-FFF2-40B4-BE49-F238E27FC236}">
                <a16:creationId xmlns:a16="http://schemas.microsoft.com/office/drawing/2014/main" id="{D7FF2761-61D7-4026-A20C-854003733F0E}"/>
              </a:ext>
            </a:extLst>
          </p:cNvPr>
          <p:cNvSpPr txBox="1"/>
          <p:nvPr/>
        </p:nvSpPr>
        <p:spPr>
          <a:xfrm>
            <a:off x="3883298" y="3690956"/>
            <a:ext cx="1079142" cy="400110"/>
          </a:xfrm>
          <a:prstGeom prst="rect">
            <a:avLst/>
          </a:prstGeom>
          <a:solidFill>
            <a:schemeClr val="accent2">
              <a:lumMod val="40000"/>
              <a:lumOff val="60000"/>
              <a:alpha val="72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 Calibration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Points </a:t>
            </a:r>
          </a:p>
        </p:txBody>
      </p:sp>
      <p:cxnSp>
        <p:nvCxnSpPr>
          <p:cNvPr id="262" name="Straight Arrow Connector 261">
            <a:extLst>
              <a:ext uri="{FF2B5EF4-FFF2-40B4-BE49-F238E27FC236}">
                <a16:creationId xmlns:a16="http://schemas.microsoft.com/office/drawing/2014/main" id="{489FA024-5701-4A50-BD50-999907FE9FC7}"/>
              </a:ext>
            </a:extLst>
          </p:cNvPr>
          <p:cNvCxnSpPr>
            <a:cxnSpLocks/>
          </p:cNvCxnSpPr>
          <p:nvPr/>
        </p:nvCxnSpPr>
        <p:spPr>
          <a:xfrm flipV="1">
            <a:off x="4432512" y="3170080"/>
            <a:ext cx="0" cy="520876"/>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EE29DE9E-1346-417B-B813-D1301A432FEF}"/>
              </a:ext>
            </a:extLst>
          </p:cNvPr>
          <p:cNvSpPr/>
          <p:nvPr/>
        </p:nvSpPr>
        <p:spPr>
          <a:xfrm rot="18442374">
            <a:off x="3932307" y="644243"/>
            <a:ext cx="325920" cy="424328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4" name="Straight Arrow Connector 263">
            <a:extLst>
              <a:ext uri="{FF2B5EF4-FFF2-40B4-BE49-F238E27FC236}">
                <a16:creationId xmlns:a16="http://schemas.microsoft.com/office/drawing/2014/main" id="{6729C72F-C5AF-41FD-858C-F2EA740AA6A9}"/>
              </a:ext>
            </a:extLst>
          </p:cNvPr>
          <p:cNvCxnSpPr>
            <a:cxnSpLocks/>
            <a:stCxn id="261" idx="3"/>
          </p:cNvCxnSpPr>
          <p:nvPr/>
        </p:nvCxnSpPr>
        <p:spPr>
          <a:xfrm flipV="1">
            <a:off x="4962440" y="3792869"/>
            <a:ext cx="390423" cy="98142"/>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A589ACA5-D8CF-461F-988A-16A77B7B867F}"/>
              </a:ext>
            </a:extLst>
          </p:cNvPr>
          <p:cNvSpPr txBox="1"/>
          <p:nvPr/>
        </p:nvSpPr>
        <p:spPr>
          <a:xfrm>
            <a:off x="2910213" y="1872093"/>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
        <p:nvSpPr>
          <p:cNvPr id="266" name="TextBox 265">
            <a:extLst>
              <a:ext uri="{FF2B5EF4-FFF2-40B4-BE49-F238E27FC236}">
                <a16:creationId xmlns:a16="http://schemas.microsoft.com/office/drawing/2014/main" id="{17E42FEF-B82F-402A-94B9-F89CF108AE99}"/>
              </a:ext>
            </a:extLst>
          </p:cNvPr>
          <p:cNvSpPr txBox="1"/>
          <p:nvPr/>
        </p:nvSpPr>
        <p:spPr>
          <a:xfrm>
            <a:off x="3327348" y="2175253"/>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267" name="TextBox 266">
            <a:extLst>
              <a:ext uri="{FF2B5EF4-FFF2-40B4-BE49-F238E27FC236}">
                <a16:creationId xmlns:a16="http://schemas.microsoft.com/office/drawing/2014/main" id="{ECCF0793-693C-48B4-86D5-656F9BCFC769}"/>
              </a:ext>
            </a:extLst>
          </p:cNvPr>
          <p:cNvSpPr txBox="1"/>
          <p:nvPr/>
        </p:nvSpPr>
        <p:spPr>
          <a:xfrm>
            <a:off x="4236668" y="2833308"/>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268" name="TextBox 267">
            <a:extLst>
              <a:ext uri="{FF2B5EF4-FFF2-40B4-BE49-F238E27FC236}">
                <a16:creationId xmlns:a16="http://schemas.microsoft.com/office/drawing/2014/main" id="{00C6806E-09EE-4E7C-B2C0-AFBFE4262B6E}"/>
              </a:ext>
            </a:extLst>
          </p:cNvPr>
          <p:cNvSpPr txBox="1"/>
          <p:nvPr/>
        </p:nvSpPr>
        <p:spPr>
          <a:xfrm>
            <a:off x="5209630" y="3499709"/>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269" name="TextBox 268">
            <a:extLst>
              <a:ext uri="{FF2B5EF4-FFF2-40B4-BE49-F238E27FC236}">
                <a16:creationId xmlns:a16="http://schemas.microsoft.com/office/drawing/2014/main" id="{CCDD7C11-A645-4ACE-9F88-F5B0340264BB}"/>
              </a:ext>
            </a:extLst>
          </p:cNvPr>
          <p:cNvSpPr txBox="1"/>
          <p:nvPr/>
        </p:nvSpPr>
        <p:spPr>
          <a:xfrm>
            <a:off x="1992467" y="2373078"/>
            <a:ext cx="1079142" cy="400110"/>
          </a:xfrm>
          <a:prstGeom prst="rect">
            <a:avLst/>
          </a:prstGeom>
          <a:solidFill>
            <a:schemeClr val="accent2">
              <a:lumMod val="40000"/>
              <a:lumOff val="60000"/>
              <a:alpha val="72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 Calibration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Points </a:t>
            </a:r>
          </a:p>
        </p:txBody>
      </p:sp>
      <p:cxnSp>
        <p:nvCxnSpPr>
          <p:cNvPr id="270" name="Straight Arrow Connector 269">
            <a:extLst>
              <a:ext uri="{FF2B5EF4-FFF2-40B4-BE49-F238E27FC236}">
                <a16:creationId xmlns:a16="http://schemas.microsoft.com/office/drawing/2014/main" id="{DD6E6D7C-684B-4F86-9CDB-B3E6D88F6B8F}"/>
              </a:ext>
            </a:extLst>
          </p:cNvPr>
          <p:cNvCxnSpPr>
            <a:cxnSpLocks/>
          </p:cNvCxnSpPr>
          <p:nvPr/>
        </p:nvCxnSpPr>
        <p:spPr>
          <a:xfrm flipV="1">
            <a:off x="2749297" y="2175253"/>
            <a:ext cx="322312" cy="197825"/>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DF38DA15-F9FF-49BA-BC26-638D564FADD9}"/>
              </a:ext>
            </a:extLst>
          </p:cNvPr>
          <p:cNvCxnSpPr>
            <a:cxnSpLocks/>
            <a:stCxn id="269" idx="3"/>
          </p:cNvCxnSpPr>
          <p:nvPr/>
        </p:nvCxnSpPr>
        <p:spPr>
          <a:xfrm flipV="1">
            <a:off x="3071609" y="2474991"/>
            <a:ext cx="390423" cy="98142"/>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30727FE-F430-4737-B70E-CE7F8F417778}"/>
              </a:ext>
            </a:extLst>
          </p:cNvPr>
          <p:cNvSpPr txBox="1"/>
          <p:nvPr/>
        </p:nvSpPr>
        <p:spPr>
          <a:xfrm>
            <a:off x="335448" y="4758435"/>
            <a:ext cx="1844572"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Cell 227 – subbase placed in 2 lifts (9 in. each), Cell 127 – subbase placed in 1 lift</a:t>
            </a:r>
          </a:p>
        </p:txBody>
      </p:sp>
      <p:cxnSp>
        <p:nvCxnSpPr>
          <p:cNvPr id="92" name="Straight Connector 91">
            <a:extLst>
              <a:ext uri="{FF2B5EF4-FFF2-40B4-BE49-F238E27FC236}">
                <a16:creationId xmlns:a16="http://schemas.microsoft.com/office/drawing/2014/main" id="{D15045C7-C22D-4EEB-B21C-5048418A2379}"/>
              </a:ext>
            </a:extLst>
          </p:cNvPr>
          <p:cNvCxnSpPr>
            <a:cxnSpLocks/>
          </p:cNvCxnSpPr>
          <p:nvPr/>
        </p:nvCxnSpPr>
        <p:spPr>
          <a:xfrm flipV="1">
            <a:off x="336389" y="4730876"/>
            <a:ext cx="2449434" cy="341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aphicFrame>
        <p:nvGraphicFramePr>
          <p:cNvPr id="93" name="Table 92">
            <a:extLst>
              <a:ext uri="{FF2B5EF4-FFF2-40B4-BE49-F238E27FC236}">
                <a16:creationId xmlns:a16="http://schemas.microsoft.com/office/drawing/2014/main" id="{B35874C4-49B0-4536-BC63-2EDA86B43C02}"/>
              </a:ext>
            </a:extLst>
          </p:cNvPr>
          <p:cNvGraphicFramePr>
            <a:graphicFrameLocks noGrp="1"/>
          </p:cNvGraphicFramePr>
          <p:nvPr>
            <p:extLst/>
          </p:nvPr>
        </p:nvGraphicFramePr>
        <p:xfrm>
          <a:off x="215821" y="173533"/>
          <a:ext cx="2694393" cy="758293"/>
        </p:xfrm>
        <a:graphic>
          <a:graphicData uri="http://schemas.openxmlformats.org/drawingml/2006/table">
            <a:tbl>
              <a:tblPr>
                <a:tableStyleId>{5C22544A-7EE6-4342-B048-85BDC9FD1C3A}</a:tableStyleId>
              </a:tblPr>
              <a:tblGrid>
                <a:gridCol w="1303474">
                  <a:extLst>
                    <a:ext uri="{9D8B030D-6E8A-4147-A177-3AD203B41FA5}">
                      <a16:colId xmlns:a16="http://schemas.microsoft.com/office/drawing/2014/main" val="20000"/>
                    </a:ext>
                  </a:extLst>
                </a:gridCol>
                <a:gridCol w="138055">
                  <a:extLst>
                    <a:ext uri="{9D8B030D-6E8A-4147-A177-3AD203B41FA5}">
                      <a16:colId xmlns:a16="http://schemas.microsoft.com/office/drawing/2014/main" val="20001"/>
                    </a:ext>
                  </a:extLst>
                </a:gridCol>
                <a:gridCol w="626432">
                  <a:extLst>
                    <a:ext uri="{9D8B030D-6E8A-4147-A177-3AD203B41FA5}">
                      <a16:colId xmlns:a16="http://schemas.microsoft.com/office/drawing/2014/main" val="20002"/>
                    </a:ext>
                  </a:extLst>
                </a:gridCol>
                <a:gridCol w="626432">
                  <a:extLst>
                    <a:ext uri="{9D8B030D-6E8A-4147-A177-3AD203B41FA5}">
                      <a16:colId xmlns:a16="http://schemas.microsoft.com/office/drawing/2014/main" val="1369493968"/>
                    </a:ext>
                  </a:extLst>
                </a:gridCol>
              </a:tblGrid>
              <a:tr h="168525">
                <a:tc>
                  <a:txBody>
                    <a:bodyPr/>
                    <a:lstStyle/>
                    <a:p>
                      <a:pPr algn="l" fontAlgn="ctr"/>
                      <a:r>
                        <a:rPr lang="en-US" sz="900" b="1" u="none" strike="noStrike" dirty="0">
                          <a:effectLst/>
                          <a:latin typeface="Arial" panose="020B0604020202020204" pitchFamily="34" charset="0"/>
                          <a:cs typeface="Arial" panose="020B0604020202020204" pitchFamily="34" charset="0"/>
                        </a:rPr>
                        <a:t> MAP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a:solidFill>
                            <a:srgbClr val="000000"/>
                          </a:solidFill>
                          <a:effectLst/>
                          <a:latin typeface="Arial" panose="020B0604020202020204" pitchFamily="34" charset="0"/>
                          <a:cs typeface="Arial" panose="020B0604020202020204" pitchFamily="34" charset="0"/>
                        </a:rPr>
                        <a:t>Cells 127/227_Subbase</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188424">
                <a:tc>
                  <a:txBody>
                    <a:bodyPr/>
                    <a:lstStyle/>
                    <a:p>
                      <a:pPr algn="l" fontAlgn="ctr"/>
                      <a:r>
                        <a:rPr lang="en-US" sz="900" b="1" u="none" strike="noStrike" dirty="0">
                          <a:effectLst/>
                          <a:latin typeface="Arial" panose="020B0604020202020204" pitchFamily="34" charset="0"/>
                          <a:cs typeface="Arial" panose="020B0604020202020204" pitchFamily="34" charset="0"/>
                        </a:rPr>
                        <a:t>Surface Material:</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Subbase</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1"/>
                  </a:ext>
                </a:extLst>
              </a:tr>
              <a:tr h="200672">
                <a:tc>
                  <a:txBody>
                    <a:bodyPr/>
                    <a:lstStyle/>
                    <a:p>
                      <a:pPr algn="l" fontAlgn="ctr"/>
                      <a:r>
                        <a:rPr lang="en-US" sz="900" b="1" u="none" strike="noStrike" dirty="0">
                          <a:effectLst/>
                          <a:latin typeface="Arial" panose="020B0604020202020204" pitchFamily="34" charset="0"/>
                          <a:cs typeface="Arial" panose="020B0604020202020204" pitchFamily="34" charset="0"/>
                        </a:rPr>
                        <a:t>Mapping Time: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5 min</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4 min</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0672">
                <a:tc>
                  <a:txBody>
                    <a:bodyPr/>
                    <a:lstStyle/>
                    <a:p>
                      <a:pPr algn="l" fontAlgn="ctr"/>
                      <a:r>
                        <a:rPr lang="en-US" sz="900" b="1" i="0" u="none" strike="noStrike" dirty="0">
                          <a:solidFill>
                            <a:srgbClr val="000000"/>
                          </a:solidFill>
                          <a:effectLst/>
                          <a:latin typeface="Arial" panose="020B0604020202020204" pitchFamily="34" charset="0"/>
                          <a:cs typeface="Arial" panose="020B0604020202020204" pitchFamily="34" charset="0"/>
                        </a:rPr>
                        <a:t>No. of Measurements:</a:t>
                      </a: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332</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412</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94" name="Table 93">
            <a:extLst>
              <a:ext uri="{FF2B5EF4-FFF2-40B4-BE49-F238E27FC236}">
                <a16:creationId xmlns:a16="http://schemas.microsoft.com/office/drawing/2014/main" id="{A45D5E31-633B-459A-A043-9B8AF91DFBE2}"/>
              </a:ext>
            </a:extLst>
          </p:cNvPr>
          <p:cNvGraphicFramePr>
            <a:graphicFrameLocks noGrp="1"/>
          </p:cNvGraphicFramePr>
          <p:nvPr>
            <p:extLst/>
          </p:nvPr>
        </p:nvGraphicFramePr>
        <p:xfrm>
          <a:off x="3015192" y="167989"/>
          <a:ext cx="3191702" cy="769380"/>
        </p:xfrm>
        <a:graphic>
          <a:graphicData uri="http://schemas.openxmlformats.org/drawingml/2006/table">
            <a:tbl>
              <a:tblPr>
                <a:tableStyleId>{5C22544A-7EE6-4342-B048-85BDC9FD1C3A}</a:tableStyleId>
              </a:tblPr>
              <a:tblGrid>
                <a:gridCol w="1207836">
                  <a:extLst>
                    <a:ext uri="{9D8B030D-6E8A-4147-A177-3AD203B41FA5}">
                      <a16:colId xmlns:a16="http://schemas.microsoft.com/office/drawing/2014/main" val="20000"/>
                    </a:ext>
                  </a:extLst>
                </a:gridCol>
                <a:gridCol w="53336">
                  <a:extLst>
                    <a:ext uri="{9D8B030D-6E8A-4147-A177-3AD203B41FA5}">
                      <a16:colId xmlns:a16="http://schemas.microsoft.com/office/drawing/2014/main" val="20001"/>
                    </a:ext>
                  </a:extLst>
                </a:gridCol>
                <a:gridCol w="965265">
                  <a:extLst>
                    <a:ext uri="{9D8B030D-6E8A-4147-A177-3AD203B41FA5}">
                      <a16:colId xmlns:a16="http://schemas.microsoft.com/office/drawing/2014/main" val="20002"/>
                    </a:ext>
                  </a:extLst>
                </a:gridCol>
                <a:gridCol w="965265">
                  <a:extLst>
                    <a:ext uri="{9D8B030D-6E8A-4147-A177-3AD203B41FA5}">
                      <a16:colId xmlns:a16="http://schemas.microsoft.com/office/drawing/2014/main" val="3876421845"/>
                    </a:ext>
                  </a:extLst>
                </a:gridCol>
              </a:tblGrid>
              <a:tr h="176697">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Meas. Property:</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err="1">
                          <a:solidFill>
                            <a:schemeClr val="tx1"/>
                          </a:solidFill>
                          <a:effectLst/>
                          <a:latin typeface="Arial" panose="020B0604020202020204" pitchFamily="34" charset="0"/>
                          <a:cs typeface="Arial" panose="020B0604020202020204" pitchFamily="34" charset="0"/>
                        </a:rPr>
                        <a:t>M</a:t>
                      </a:r>
                      <a:r>
                        <a:rPr lang="en-US" sz="900" b="0" i="0" u="none" strike="noStrike" baseline="-25000" dirty="0" err="1">
                          <a:solidFill>
                            <a:schemeClr val="tx1"/>
                          </a:solidFill>
                          <a:effectLst/>
                          <a:latin typeface="Arial" panose="020B0604020202020204" pitchFamily="34" charset="0"/>
                          <a:cs typeface="Arial" panose="020B0604020202020204" pitchFamily="34" charset="0"/>
                        </a:rPr>
                        <a:t>r</a:t>
                      </a:r>
                      <a:r>
                        <a:rPr lang="en-US" sz="900" b="0" i="0" u="none" strike="noStrike" baseline="-25000" dirty="0">
                          <a:solidFill>
                            <a:schemeClr val="tx1"/>
                          </a:solidFill>
                          <a:effectLst/>
                          <a:latin typeface="Arial" panose="020B0604020202020204" pitchFamily="34" charset="0"/>
                          <a:cs typeface="Arial" panose="020B0604020202020204" pitchFamily="34" charset="0"/>
                        </a:rPr>
                        <a:t>-SG</a:t>
                      </a:r>
                      <a:r>
                        <a:rPr lang="en-US" sz="900" b="0" i="0" u="none" strike="noStrike" baseline="0" dirty="0">
                          <a:solidFill>
                            <a:schemeClr val="tx1"/>
                          </a:solidFill>
                          <a:effectLst/>
                          <a:latin typeface="Arial" panose="020B0604020202020204" pitchFamily="34" charset="0"/>
                          <a:cs typeface="Arial" panose="020B0604020202020204" pitchFamily="34" charset="0"/>
                        </a:rPr>
                        <a:t> @ 10 psi plate contact stress</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Mean: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12.9 ksi</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11.7 ksi</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7561">
                <a:tc>
                  <a:txBody>
                    <a:bodyPr/>
                    <a:lstStyle/>
                    <a:p>
                      <a:pPr algn="l" fontAlgn="ctr"/>
                      <a:r>
                        <a:rPr lang="en-US" sz="900" b="1" u="none" strike="noStrike" dirty="0">
                          <a:effectLst/>
                          <a:latin typeface="Arial" panose="020B0604020202020204" pitchFamily="34" charset="0"/>
                          <a:cs typeface="Arial" panose="020B0604020202020204" pitchFamily="34" charset="0"/>
                        </a:rPr>
                        <a:t>Standard Deviation: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3.1 ksi</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2.6 ksi</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561">
                <a:tc>
                  <a:txBody>
                    <a:bodyPr/>
                    <a:lstStyle/>
                    <a:p>
                      <a:pPr algn="l" fontAlgn="ctr"/>
                      <a:r>
                        <a:rPr lang="en-US" sz="900" b="1" i="0" u="none" strike="noStrike" baseline="0" dirty="0" err="1">
                          <a:solidFill>
                            <a:schemeClr val="dk1"/>
                          </a:solidFill>
                          <a:effectLst/>
                          <a:latin typeface="Arial" panose="020B0604020202020204" pitchFamily="34" charset="0"/>
                          <a:cs typeface="Arial" panose="020B0604020202020204" pitchFamily="34" charset="0"/>
                        </a:rPr>
                        <a:t>Coeff</a:t>
                      </a:r>
                      <a:r>
                        <a:rPr lang="en-US" sz="900" b="1" i="0" u="none" strike="noStrike" baseline="0" dirty="0">
                          <a:solidFill>
                            <a:schemeClr val="dk1"/>
                          </a:solidFill>
                          <a:effectLst/>
                          <a:latin typeface="Arial" panose="020B0604020202020204" pitchFamily="34" charset="0"/>
                          <a:cs typeface="Arial" panose="020B0604020202020204" pitchFamily="34" charset="0"/>
                        </a:rPr>
                        <a:t>. Of Variation: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24%</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 22%</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95" name="Table 94">
            <a:extLst>
              <a:ext uri="{FF2B5EF4-FFF2-40B4-BE49-F238E27FC236}">
                <a16:creationId xmlns:a16="http://schemas.microsoft.com/office/drawing/2014/main" id="{5E42FE8D-FC28-4ADC-8E04-2740571DBA74}"/>
              </a:ext>
            </a:extLst>
          </p:cNvPr>
          <p:cNvGraphicFramePr>
            <a:graphicFrameLocks noGrp="1"/>
          </p:cNvGraphicFramePr>
          <p:nvPr>
            <p:extLst/>
          </p:nvPr>
        </p:nvGraphicFramePr>
        <p:xfrm>
          <a:off x="6334890" y="189123"/>
          <a:ext cx="2681112" cy="769380"/>
        </p:xfrm>
        <a:graphic>
          <a:graphicData uri="http://schemas.openxmlformats.org/drawingml/2006/table">
            <a:tbl>
              <a:tblPr>
                <a:tableStyleId>{5C22544A-7EE6-4342-B048-85BDC9FD1C3A}</a:tableStyleId>
              </a:tblPr>
              <a:tblGrid>
                <a:gridCol w="1284194">
                  <a:extLst>
                    <a:ext uri="{9D8B030D-6E8A-4147-A177-3AD203B41FA5}">
                      <a16:colId xmlns:a16="http://schemas.microsoft.com/office/drawing/2014/main" val="20000"/>
                    </a:ext>
                  </a:extLst>
                </a:gridCol>
                <a:gridCol w="167425">
                  <a:extLst>
                    <a:ext uri="{9D8B030D-6E8A-4147-A177-3AD203B41FA5}">
                      <a16:colId xmlns:a16="http://schemas.microsoft.com/office/drawing/2014/main" val="20001"/>
                    </a:ext>
                  </a:extLst>
                </a:gridCol>
                <a:gridCol w="1229493">
                  <a:extLst>
                    <a:ext uri="{9D8B030D-6E8A-4147-A177-3AD203B41FA5}">
                      <a16:colId xmlns:a16="http://schemas.microsoft.com/office/drawing/2014/main" val="20002"/>
                    </a:ext>
                  </a:extLst>
                </a:gridCol>
              </a:tblGrid>
              <a:tr h="176697">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Machine: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CS56</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Drum Configuration: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Smooth</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7561">
                <a:tc>
                  <a:txBody>
                    <a:bodyPr/>
                    <a:lstStyle/>
                    <a:p>
                      <a:pPr algn="l" fontAlgn="ctr"/>
                      <a:r>
                        <a:rPr lang="en-US" sz="900" b="1" u="none" strike="noStrike" dirty="0">
                          <a:effectLst/>
                          <a:latin typeface="Arial" panose="020B0604020202020204" pitchFamily="34" charset="0"/>
                          <a:cs typeface="Arial" panose="020B0604020202020204" pitchFamily="34" charset="0"/>
                        </a:rPr>
                        <a:t>Vibration Settings: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f = 30 Hz, low</a:t>
                      </a:r>
                      <a:r>
                        <a:rPr lang="en-US" sz="900" b="0" i="0" u="none" strike="noStrike" baseline="0" dirty="0">
                          <a:solidFill>
                            <a:schemeClr val="tx1"/>
                          </a:solidFill>
                          <a:effectLst/>
                          <a:latin typeface="Arial" panose="020B0604020202020204" pitchFamily="34" charset="0"/>
                          <a:cs typeface="Arial" panose="020B0604020202020204" pitchFamily="34" charset="0"/>
                        </a:rPr>
                        <a:t> amp</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Speed: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3 mph (nominal)</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227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2D81DD-0F1E-446E-85AC-7D495495A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61" y="1086069"/>
            <a:ext cx="8769096" cy="4769259"/>
          </a:xfrm>
          <a:prstGeom prst="rect">
            <a:avLst/>
          </a:prstGeom>
        </p:spPr>
      </p:pic>
      <p:grpSp>
        <p:nvGrpSpPr>
          <p:cNvPr id="2" name="Group 1">
            <a:extLst>
              <a:ext uri="{FF2B5EF4-FFF2-40B4-BE49-F238E27FC236}">
                <a16:creationId xmlns:a16="http://schemas.microsoft.com/office/drawing/2014/main" id="{B0A66481-1EDB-4AA2-8C48-2DF1DECB9FE5}"/>
              </a:ext>
            </a:extLst>
          </p:cNvPr>
          <p:cNvGrpSpPr/>
          <p:nvPr/>
        </p:nvGrpSpPr>
        <p:grpSpPr>
          <a:xfrm>
            <a:off x="8106147" y="3674388"/>
            <a:ext cx="775787" cy="1599440"/>
            <a:chOff x="9450843" y="3650898"/>
            <a:chExt cx="775787" cy="1599440"/>
          </a:xfrm>
        </p:grpSpPr>
        <p:sp>
          <p:nvSpPr>
            <p:cNvPr id="100" name="Rectangle 99">
              <a:extLst>
                <a:ext uri="{FF2B5EF4-FFF2-40B4-BE49-F238E27FC236}">
                  <a16:creationId xmlns:a16="http://schemas.microsoft.com/office/drawing/2014/main" id="{12DFA4F2-49C7-438E-9731-45DF51302F62}"/>
                </a:ext>
              </a:extLst>
            </p:cNvPr>
            <p:cNvSpPr/>
            <p:nvPr/>
          </p:nvSpPr>
          <p:spPr>
            <a:xfrm>
              <a:off x="9450843" y="3681378"/>
              <a:ext cx="757416" cy="15689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1ABE521C-3C51-47C8-BFF1-BD535D8C2F2E}"/>
                </a:ext>
              </a:extLst>
            </p:cNvPr>
            <p:cNvSpPr/>
            <p:nvPr/>
          </p:nvSpPr>
          <p:spPr>
            <a:xfrm>
              <a:off x="9558695" y="3955670"/>
              <a:ext cx="109728" cy="10972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74E87552-6BF4-43F6-B31B-0C1A3F8C79ED}"/>
                </a:ext>
              </a:extLst>
            </p:cNvPr>
            <p:cNvSpPr/>
            <p:nvPr/>
          </p:nvSpPr>
          <p:spPr>
            <a:xfrm>
              <a:off x="9558695" y="4117989"/>
              <a:ext cx="109728" cy="10972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5FFA06FD-12CC-4AA0-ADB2-309B480B7595}"/>
                </a:ext>
              </a:extLst>
            </p:cNvPr>
            <p:cNvSpPr/>
            <p:nvPr/>
          </p:nvSpPr>
          <p:spPr>
            <a:xfrm>
              <a:off x="9558695" y="4284015"/>
              <a:ext cx="109728" cy="1097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B2A1A93B-C593-4F05-A0B9-675FA38E588D}"/>
                </a:ext>
              </a:extLst>
            </p:cNvPr>
            <p:cNvSpPr/>
            <p:nvPr/>
          </p:nvSpPr>
          <p:spPr>
            <a:xfrm>
              <a:off x="9558695" y="4598273"/>
              <a:ext cx="109728" cy="109728"/>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09FCD7ED-2C4E-4734-9DD4-554A3200B43E}"/>
                </a:ext>
              </a:extLst>
            </p:cNvPr>
            <p:cNvSpPr txBox="1"/>
            <p:nvPr/>
          </p:nvSpPr>
          <p:spPr>
            <a:xfrm>
              <a:off x="9596289" y="3881663"/>
              <a:ext cx="593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 8 ksi</a:t>
              </a:r>
            </a:p>
          </p:txBody>
        </p:sp>
        <p:sp>
          <p:nvSpPr>
            <p:cNvPr id="106" name="TextBox 105">
              <a:extLst>
                <a:ext uri="{FF2B5EF4-FFF2-40B4-BE49-F238E27FC236}">
                  <a16:creationId xmlns:a16="http://schemas.microsoft.com/office/drawing/2014/main" id="{57F7963D-8893-44A3-8419-95870AFC735D}"/>
                </a:ext>
              </a:extLst>
            </p:cNvPr>
            <p:cNvSpPr txBox="1"/>
            <p:nvPr/>
          </p:nvSpPr>
          <p:spPr>
            <a:xfrm>
              <a:off x="9657913" y="4050739"/>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ksi</a:t>
              </a:r>
            </a:p>
          </p:txBody>
        </p:sp>
        <p:sp>
          <p:nvSpPr>
            <p:cNvPr id="107" name="TextBox 106">
              <a:extLst>
                <a:ext uri="{FF2B5EF4-FFF2-40B4-BE49-F238E27FC236}">
                  <a16:creationId xmlns:a16="http://schemas.microsoft.com/office/drawing/2014/main" id="{5659F6AA-F56D-434B-AB5B-5B52DB2613F3}"/>
                </a:ext>
              </a:extLst>
            </p:cNvPr>
            <p:cNvSpPr txBox="1"/>
            <p:nvPr/>
          </p:nvSpPr>
          <p:spPr>
            <a:xfrm>
              <a:off x="9652446" y="4369106"/>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ksi</a:t>
              </a:r>
            </a:p>
          </p:txBody>
        </p:sp>
        <p:sp>
          <p:nvSpPr>
            <p:cNvPr id="108" name="TextBox 107">
              <a:extLst>
                <a:ext uri="{FF2B5EF4-FFF2-40B4-BE49-F238E27FC236}">
                  <a16:creationId xmlns:a16="http://schemas.microsoft.com/office/drawing/2014/main" id="{2CAF881B-6A25-42B5-AF3B-89C981080EC6}"/>
                </a:ext>
              </a:extLst>
            </p:cNvPr>
            <p:cNvSpPr txBox="1"/>
            <p:nvPr/>
          </p:nvSpPr>
          <p:spPr>
            <a:xfrm>
              <a:off x="9630204" y="4538981"/>
              <a:ext cx="5533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 ksi</a:t>
              </a:r>
            </a:p>
          </p:txBody>
        </p:sp>
        <p:sp>
          <p:nvSpPr>
            <p:cNvPr id="109" name="TextBox 108">
              <a:extLst>
                <a:ext uri="{FF2B5EF4-FFF2-40B4-BE49-F238E27FC236}">
                  <a16:creationId xmlns:a16="http://schemas.microsoft.com/office/drawing/2014/main" id="{36FD75BF-97D5-462F-94DA-CF8D505CFB59}"/>
                </a:ext>
              </a:extLst>
            </p:cNvPr>
            <p:cNvSpPr txBox="1"/>
            <p:nvPr/>
          </p:nvSpPr>
          <p:spPr>
            <a:xfrm>
              <a:off x="9455634" y="3650898"/>
              <a:ext cx="6335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200" b="1"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rPr>
                <a:t>r</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-Base</a:t>
              </a:r>
            </a:p>
          </p:txBody>
        </p:sp>
        <p:sp>
          <p:nvSpPr>
            <p:cNvPr id="110" name="Rectangle 109">
              <a:extLst>
                <a:ext uri="{FF2B5EF4-FFF2-40B4-BE49-F238E27FC236}">
                  <a16:creationId xmlns:a16="http://schemas.microsoft.com/office/drawing/2014/main" id="{5FAB2268-6930-4F1F-9017-3CAB18BA18ED}"/>
                </a:ext>
              </a:extLst>
            </p:cNvPr>
            <p:cNvSpPr/>
            <p:nvPr/>
          </p:nvSpPr>
          <p:spPr>
            <a:xfrm>
              <a:off x="9564167" y="4444035"/>
              <a:ext cx="109728" cy="109728"/>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1691FFBD-FCEF-4B2E-9222-C4446DEC0C28}"/>
                </a:ext>
              </a:extLst>
            </p:cNvPr>
            <p:cNvSpPr txBox="1"/>
            <p:nvPr/>
          </p:nvSpPr>
          <p:spPr>
            <a:xfrm>
              <a:off x="9656896" y="4204427"/>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ksi</a:t>
              </a:r>
            </a:p>
          </p:txBody>
        </p:sp>
        <p:sp>
          <p:nvSpPr>
            <p:cNvPr id="112" name="Rectangle 111">
              <a:extLst>
                <a:ext uri="{FF2B5EF4-FFF2-40B4-BE49-F238E27FC236}">
                  <a16:creationId xmlns:a16="http://schemas.microsoft.com/office/drawing/2014/main" id="{8A706642-AFD1-4B16-817B-3D75C2110B07}"/>
                </a:ext>
              </a:extLst>
            </p:cNvPr>
            <p:cNvSpPr/>
            <p:nvPr/>
          </p:nvSpPr>
          <p:spPr>
            <a:xfrm>
              <a:off x="9558695" y="4910896"/>
              <a:ext cx="109728" cy="109728"/>
            </a:xfrm>
            <a:prstGeom prst="rect">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32915537-60AD-4EC0-98C2-759A8E7B2ED3}"/>
                </a:ext>
              </a:extLst>
            </p:cNvPr>
            <p:cNvSpPr txBox="1"/>
            <p:nvPr/>
          </p:nvSpPr>
          <p:spPr>
            <a:xfrm>
              <a:off x="9652446" y="4681729"/>
              <a:ext cx="5180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ksi</a:t>
              </a:r>
            </a:p>
          </p:txBody>
        </p:sp>
        <p:sp>
          <p:nvSpPr>
            <p:cNvPr id="114" name="TextBox 113">
              <a:extLst>
                <a:ext uri="{FF2B5EF4-FFF2-40B4-BE49-F238E27FC236}">
                  <a16:creationId xmlns:a16="http://schemas.microsoft.com/office/drawing/2014/main" id="{F8797CC7-DA4A-4286-A56D-9716F05C7D83}"/>
                </a:ext>
              </a:extLst>
            </p:cNvPr>
            <p:cNvSpPr txBox="1"/>
            <p:nvPr/>
          </p:nvSpPr>
          <p:spPr>
            <a:xfrm>
              <a:off x="9630204" y="4851604"/>
              <a:ext cx="5533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40 ksi</a:t>
              </a:r>
            </a:p>
          </p:txBody>
        </p:sp>
        <p:sp>
          <p:nvSpPr>
            <p:cNvPr id="115" name="Rectangle 114">
              <a:extLst>
                <a:ext uri="{FF2B5EF4-FFF2-40B4-BE49-F238E27FC236}">
                  <a16:creationId xmlns:a16="http://schemas.microsoft.com/office/drawing/2014/main" id="{1DED8AC3-5F34-40EC-B774-05BFB7FA10AA}"/>
                </a:ext>
              </a:extLst>
            </p:cNvPr>
            <p:cNvSpPr/>
            <p:nvPr/>
          </p:nvSpPr>
          <p:spPr>
            <a:xfrm>
              <a:off x="9564167" y="4756658"/>
              <a:ext cx="109728" cy="109728"/>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A738B4BB-2CF1-41D2-9194-5463FB61800D}"/>
                </a:ext>
              </a:extLst>
            </p:cNvPr>
            <p:cNvSpPr/>
            <p:nvPr/>
          </p:nvSpPr>
          <p:spPr>
            <a:xfrm>
              <a:off x="9561689" y="5063409"/>
              <a:ext cx="109728" cy="109728"/>
            </a:xfrm>
            <a:prstGeom prst="rect">
              <a:avLst/>
            </a:prstGeom>
            <a:solidFill>
              <a:srgbClr val="800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3DFB09D9-9A24-4559-9F57-D916B597E4AB}"/>
                </a:ext>
              </a:extLst>
            </p:cNvPr>
            <p:cNvSpPr txBox="1"/>
            <p:nvPr/>
          </p:nvSpPr>
          <p:spPr>
            <a:xfrm>
              <a:off x="9633198" y="5004117"/>
              <a:ext cx="593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&gt;40 ksi</a:t>
              </a:r>
            </a:p>
          </p:txBody>
        </p:sp>
      </p:grpSp>
      <p:graphicFrame>
        <p:nvGraphicFramePr>
          <p:cNvPr id="5" name="Table 4"/>
          <p:cNvGraphicFramePr>
            <a:graphicFrameLocks noGrp="1"/>
          </p:cNvGraphicFramePr>
          <p:nvPr>
            <p:extLst/>
          </p:nvPr>
        </p:nvGraphicFramePr>
        <p:xfrm>
          <a:off x="1889760" y="6210008"/>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Ingios VIC Record – </a:t>
                      </a:r>
                      <a:r>
                        <a:rPr lang="en-US" sz="1100" b="1" i="0" u="none" strike="noStrike" baseline="0" dirty="0" err="1">
                          <a:solidFill>
                            <a:schemeClr val="dk1"/>
                          </a:solidFill>
                          <a:effectLst/>
                          <a:latin typeface="Arial" panose="020B0604020202020204" pitchFamily="34" charset="0"/>
                          <a:cs typeface="Arial" panose="020B0604020202020204" pitchFamily="34" charset="0"/>
                        </a:rPr>
                        <a:t>VIC_M</a:t>
                      </a:r>
                      <a:r>
                        <a:rPr lang="en-US" sz="1100" b="1" i="0" u="none" strike="noStrike" baseline="-25000" dirty="0" err="1">
                          <a:solidFill>
                            <a:schemeClr val="dk1"/>
                          </a:solidFill>
                          <a:effectLst/>
                          <a:latin typeface="Arial" panose="020B0604020202020204" pitchFamily="34" charset="0"/>
                          <a:cs typeface="Arial" panose="020B0604020202020204" pitchFamily="34" charset="0"/>
                        </a:rPr>
                        <a:t>r</a:t>
                      </a:r>
                      <a:r>
                        <a:rPr lang="en-US" sz="1100" b="1" i="0" u="none" strike="noStrike" baseline="-25000" dirty="0">
                          <a:solidFill>
                            <a:schemeClr val="dk1"/>
                          </a:solidFill>
                          <a:effectLst/>
                          <a:latin typeface="Arial" panose="020B0604020202020204" pitchFamily="34" charset="0"/>
                          <a:cs typeface="Arial" panose="020B0604020202020204" pitchFamily="34" charset="0"/>
                        </a:rPr>
                        <a:t>-Base</a:t>
                      </a:r>
                      <a:r>
                        <a:rPr lang="en-US" sz="1100" b="1" i="0" u="none" strike="noStrike" baseline="0" dirty="0">
                          <a:solidFill>
                            <a:schemeClr val="dk1"/>
                          </a:solidFill>
                          <a:effectLst/>
                          <a:latin typeface="Arial" panose="020B0604020202020204" pitchFamily="34" charset="0"/>
                          <a:cs typeface="Arial" panose="020B0604020202020204" pitchFamily="34" charset="0"/>
                        </a:rPr>
                        <a:t> @ 10 psi Plate Contact Stress</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5" name="Table 144">
            <a:extLst>
              <a:ext uri="{FF2B5EF4-FFF2-40B4-BE49-F238E27FC236}">
                <a16:creationId xmlns:a16="http://schemas.microsoft.com/office/drawing/2014/main" id="{C84D76F0-89BA-4374-ADA4-8C2CD273E36D}"/>
              </a:ext>
            </a:extLst>
          </p:cNvPr>
          <p:cNvGraphicFramePr>
            <a:graphicFrameLocks noGrp="1"/>
          </p:cNvGraphicFramePr>
          <p:nvPr>
            <p:extLst/>
          </p:nvPr>
        </p:nvGraphicFramePr>
        <p:xfrm>
          <a:off x="149806" y="6210008"/>
          <a:ext cx="1590147" cy="440240"/>
        </p:xfrm>
        <a:graphic>
          <a:graphicData uri="http://schemas.openxmlformats.org/drawingml/2006/table">
            <a:tbl>
              <a:tblPr>
                <a:tableStyleId>{5C22544A-7EE6-4342-B048-85BDC9FD1C3A}</a:tableStyleId>
              </a:tblPr>
              <a:tblGrid>
                <a:gridCol w="779919">
                  <a:extLst>
                    <a:ext uri="{9D8B030D-6E8A-4147-A177-3AD203B41FA5}">
                      <a16:colId xmlns:a16="http://schemas.microsoft.com/office/drawing/2014/main" val="20000"/>
                    </a:ext>
                  </a:extLst>
                </a:gridCol>
                <a:gridCol w="69448">
                  <a:extLst>
                    <a:ext uri="{9D8B030D-6E8A-4147-A177-3AD203B41FA5}">
                      <a16:colId xmlns:a16="http://schemas.microsoft.com/office/drawing/2014/main" val="20001"/>
                    </a:ext>
                  </a:extLst>
                </a:gridCol>
                <a:gridCol w="740780">
                  <a:extLst>
                    <a:ext uri="{9D8B030D-6E8A-4147-A177-3AD203B41FA5}">
                      <a16:colId xmlns:a16="http://schemas.microsoft.com/office/drawing/2014/main" val="20002"/>
                    </a:ext>
                  </a:extLst>
                </a:gridCol>
              </a:tblGrid>
              <a:tr h="207849">
                <a:tc>
                  <a:txBody>
                    <a:bodyPr/>
                    <a:lstStyle/>
                    <a:p>
                      <a:pPr algn="l" fontAlgn="ctr"/>
                      <a:r>
                        <a:rPr lang="en-US" sz="900" u="none" strike="noStrike" dirty="0">
                          <a:effectLst/>
                          <a:latin typeface="Arial" panose="020B0604020202020204" pitchFamily="34" charset="0"/>
                          <a:cs typeface="Arial" panose="020B0604020202020204" pitchFamily="34" charset="0"/>
                        </a:rPr>
                        <a:t> </a:t>
                      </a:r>
                      <a:r>
                        <a:rPr lang="en-US" sz="900" b="1" u="none" strike="noStrike" dirty="0">
                          <a:effectLst/>
                          <a:latin typeface="Arial" panose="020B0604020202020204" pitchFamily="34" charset="0"/>
                          <a:cs typeface="Arial" panose="020B0604020202020204" pitchFamily="34" charset="0"/>
                        </a:rPr>
                        <a:t>DATE: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dk1"/>
                          </a:solidFill>
                          <a:effectLst/>
                          <a:latin typeface="Arial" panose="020B0604020202020204" pitchFamily="34" charset="0"/>
                          <a:cs typeface="Arial" panose="020B0604020202020204" pitchFamily="34" charset="0"/>
                        </a:rPr>
                        <a:t>08/17/2017</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2391">
                <a:tc>
                  <a:txBody>
                    <a:bodyPr/>
                    <a:lstStyle/>
                    <a:p>
                      <a:pPr algn="l" fontAlgn="ctr"/>
                      <a:r>
                        <a:rPr lang="en-US" sz="900" u="none" strike="noStrike" dirty="0">
                          <a:effectLst/>
                          <a:latin typeface="Arial" panose="020B0604020202020204" pitchFamily="34" charset="0"/>
                          <a:cs typeface="Arial" panose="020B0604020202020204" pitchFamily="34" charset="0"/>
                        </a:rPr>
                        <a:t> </a:t>
                      </a:r>
                      <a:r>
                        <a:rPr lang="en-US" sz="900" b="1" u="none" strike="noStrike" dirty="0">
                          <a:effectLst/>
                          <a:latin typeface="Arial" panose="020B0604020202020204" pitchFamily="34" charset="0"/>
                          <a:cs typeface="Arial" panose="020B0604020202020204" pitchFamily="34" charset="0"/>
                        </a:rPr>
                        <a:t>OPERATOR: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rgbClr val="000000"/>
                          </a:solidFill>
                          <a:effectLst/>
                          <a:latin typeface="Arial" panose="020B0604020202020204" pitchFamily="34" charset="0"/>
                          <a:cs typeface="Arial" panose="020B0604020202020204" pitchFamily="34" charset="0"/>
                        </a:rPr>
                        <a:t>PV (Ingios)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2" name="Rectangle 271">
            <a:extLst>
              <a:ext uri="{FF2B5EF4-FFF2-40B4-BE49-F238E27FC236}">
                <a16:creationId xmlns:a16="http://schemas.microsoft.com/office/drawing/2014/main" id="{7B01D474-6E86-4DB7-A30E-0F232B299031}"/>
              </a:ext>
            </a:extLst>
          </p:cNvPr>
          <p:cNvSpPr/>
          <p:nvPr/>
        </p:nvSpPr>
        <p:spPr>
          <a:xfrm>
            <a:off x="4578956" y="5401508"/>
            <a:ext cx="4386163" cy="455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3" name="Picture 272">
            <a:extLst>
              <a:ext uri="{FF2B5EF4-FFF2-40B4-BE49-F238E27FC236}">
                <a16:creationId xmlns:a16="http://schemas.microsoft.com/office/drawing/2014/main" id="{EB5DDDF3-860E-4673-974B-396EEF129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810" t="71948" r="44285" b="21803"/>
          <a:stretch/>
        </p:blipFill>
        <p:spPr>
          <a:xfrm>
            <a:off x="8039315" y="1161534"/>
            <a:ext cx="824248" cy="748221"/>
          </a:xfrm>
          <a:prstGeom prst="rect">
            <a:avLst/>
          </a:prstGeom>
          <a:ln>
            <a:solidFill>
              <a:schemeClr val="tx1"/>
            </a:solidFill>
          </a:ln>
          <a:effectLst>
            <a:outerShdw blurRad="50800" dist="50800" dir="5400000" algn="ctr" rotWithShape="0">
              <a:srgbClr val="000000">
                <a:alpha val="49000"/>
              </a:srgbClr>
            </a:outerShdw>
          </a:effectLst>
        </p:spPr>
      </p:pic>
      <p:grpSp>
        <p:nvGrpSpPr>
          <p:cNvPr id="274" name="Group 273">
            <a:extLst>
              <a:ext uri="{FF2B5EF4-FFF2-40B4-BE49-F238E27FC236}">
                <a16:creationId xmlns:a16="http://schemas.microsoft.com/office/drawing/2014/main" id="{AA27127F-AFF0-41C9-A2F6-DBC791540BE6}"/>
              </a:ext>
            </a:extLst>
          </p:cNvPr>
          <p:cNvGrpSpPr/>
          <p:nvPr/>
        </p:nvGrpSpPr>
        <p:grpSpPr>
          <a:xfrm>
            <a:off x="4742366" y="5384117"/>
            <a:ext cx="4316720" cy="455795"/>
            <a:chOff x="5614796" y="5324220"/>
            <a:chExt cx="3105127" cy="466986"/>
          </a:xfrm>
          <a:noFill/>
        </p:grpSpPr>
        <p:pic>
          <p:nvPicPr>
            <p:cNvPr id="275" name="Picture 274">
              <a:extLst>
                <a:ext uri="{FF2B5EF4-FFF2-40B4-BE49-F238E27FC236}">
                  <a16:creationId xmlns:a16="http://schemas.microsoft.com/office/drawing/2014/main" id="{DCAE0668-441F-4082-8D9E-73A3C6DB0C0F}"/>
                </a:ext>
              </a:extLst>
            </p:cNvPr>
            <p:cNvPicPr>
              <a:picLocks noChangeAspect="1"/>
            </p:cNvPicPr>
            <p:nvPr/>
          </p:nvPicPr>
          <p:blipFill rotWithShape="1">
            <a:blip r:embed="rId5"/>
            <a:srcRect l="39945" t="16129" r="20460" b="4106"/>
            <a:stretch/>
          </p:blipFill>
          <p:spPr>
            <a:xfrm rot="5400000">
              <a:off x="6894877" y="4226695"/>
              <a:ext cx="284430" cy="2844591"/>
            </a:xfrm>
            <a:prstGeom prst="rect">
              <a:avLst/>
            </a:prstGeom>
            <a:grpFill/>
            <a:ln>
              <a:noFill/>
            </a:ln>
          </p:spPr>
        </p:pic>
        <p:sp>
          <p:nvSpPr>
            <p:cNvPr id="276" name="TextBox 275">
              <a:extLst>
                <a:ext uri="{FF2B5EF4-FFF2-40B4-BE49-F238E27FC236}">
                  <a16:creationId xmlns:a16="http://schemas.microsoft.com/office/drawing/2014/main" id="{3E23F568-B051-42BE-8C23-DB8CB0AE390E}"/>
                </a:ext>
              </a:extLst>
            </p:cNvPr>
            <p:cNvSpPr txBox="1"/>
            <p:nvPr/>
          </p:nvSpPr>
          <p:spPr>
            <a:xfrm>
              <a:off x="5646320" y="5334387"/>
              <a:ext cx="168126"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77" name="TextBox 276">
              <a:extLst>
                <a:ext uri="{FF2B5EF4-FFF2-40B4-BE49-F238E27FC236}">
                  <a16:creationId xmlns:a16="http://schemas.microsoft.com/office/drawing/2014/main" id="{5F9D8947-0E03-4766-9976-7A9EFFF2B258}"/>
                </a:ext>
              </a:extLst>
            </p:cNvPr>
            <p:cNvSpPr txBox="1"/>
            <p:nvPr/>
          </p:nvSpPr>
          <p:spPr>
            <a:xfrm>
              <a:off x="6254581" y="5326935"/>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p:txBody>
        </p:sp>
        <p:sp>
          <p:nvSpPr>
            <p:cNvPr id="278" name="TextBox 277">
              <a:extLst>
                <a:ext uri="{FF2B5EF4-FFF2-40B4-BE49-F238E27FC236}">
                  <a16:creationId xmlns:a16="http://schemas.microsoft.com/office/drawing/2014/main" id="{06AE375D-4B25-4B67-993A-A1B568E25746}"/>
                </a:ext>
              </a:extLst>
            </p:cNvPr>
            <p:cNvSpPr txBox="1"/>
            <p:nvPr/>
          </p:nvSpPr>
          <p:spPr>
            <a:xfrm>
              <a:off x="6895220"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a:t>
              </a:r>
            </a:p>
          </p:txBody>
        </p:sp>
        <p:sp>
          <p:nvSpPr>
            <p:cNvPr id="279" name="TextBox 278">
              <a:extLst>
                <a:ext uri="{FF2B5EF4-FFF2-40B4-BE49-F238E27FC236}">
                  <a16:creationId xmlns:a16="http://schemas.microsoft.com/office/drawing/2014/main" id="{35BAB2C1-7A40-4EDF-98C9-2F37802C5B4E}"/>
                </a:ext>
              </a:extLst>
            </p:cNvPr>
            <p:cNvSpPr txBox="1"/>
            <p:nvPr/>
          </p:nvSpPr>
          <p:spPr>
            <a:xfrm>
              <a:off x="7535859"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375</a:t>
              </a:r>
            </a:p>
          </p:txBody>
        </p:sp>
        <p:sp>
          <p:nvSpPr>
            <p:cNvPr id="280" name="TextBox 279">
              <a:extLst>
                <a:ext uri="{FF2B5EF4-FFF2-40B4-BE49-F238E27FC236}">
                  <a16:creationId xmlns:a16="http://schemas.microsoft.com/office/drawing/2014/main" id="{DB504065-E07A-4783-8367-0FED15601A07}"/>
                </a:ext>
              </a:extLst>
            </p:cNvPr>
            <p:cNvSpPr txBox="1"/>
            <p:nvPr/>
          </p:nvSpPr>
          <p:spPr>
            <a:xfrm>
              <a:off x="8249386" y="5324220"/>
              <a:ext cx="261060" cy="20818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a:t>
              </a:r>
            </a:p>
          </p:txBody>
        </p:sp>
        <p:sp>
          <p:nvSpPr>
            <p:cNvPr id="281" name="TextBox 280">
              <a:extLst>
                <a:ext uri="{FF2B5EF4-FFF2-40B4-BE49-F238E27FC236}">
                  <a16:creationId xmlns:a16="http://schemas.microsoft.com/office/drawing/2014/main" id="{90464515-A70E-4F03-A0CD-4CA2B82134D2}"/>
                </a:ext>
              </a:extLst>
            </p:cNvPr>
            <p:cNvSpPr txBox="1"/>
            <p:nvPr/>
          </p:nvSpPr>
          <p:spPr>
            <a:xfrm>
              <a:off x="8327645" y="5506775"/>
              <a:ext cx="392278" cy="252266"/>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Feet </a:t>
              </a:r>
            </a:p>
          </p:txBody>
        </p:sp>
      </p:grpSp>
      <p:sp>
        <p:nvSpPr>
          <p:cNvPr id="300" name="Rectangle 299">
            <a:extLst>
              <a:ext uri="{FF2B5EF4-FFF2-40B4-BE49-F238E27FC236}">
                <a16:creationId xmlns:a16="http://schemas.microsoft.com/office/drawing/2014/main" id="{57E35393-8D2F-42D9-9DBA-5B5EC87FBF95}"/>
              </a:ext>
            </a:extLst>
          </p:cNvPr>
          <p:cNvSpPr/>
          <p:nvPr/>
        </p:nvSpPr>
        <p:spPr>
          <a:xfrm>
            <a:off x="275672" y="3170080"/>
            <a:ext cx="2622919" cy="263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1" name="Rectangle 300">
            <a:extLst>
              <a:ext uri="{FF2B5EF4-FFF2-40B4-BE49-F238E27FC236}">
                <a16:creationId xmlns:a16="http://schemas.microsoft.com/office/drawing/2014/main" id="{F7345816-FA02-41E8-9B81-AD176570536F}"/>
              </a:ext>
            </a:extLst>
          </p:cNvPr>
          <p:cNvSpPr/>
          <p:nvPr/>
        </p:nvSpPr>
        <p:spPr>
          <a:xfrm>
            <a:off x="332801" y="5418685"/>
            <a:ext cx="2427515" cy="325055"/>
          </a:xfrm>
          <a:prstGeom prst="rect">
            <a:avLst/>
          </a:prstGeom>
          <a:solidFill>
            <a:schemeClr val="accent4">
              <a:lumMod val="60000"/>
              <a:lumOff val="40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2" name="TextBox 29">
            <a:extLst>
              <a:ext uri="{FF2B5EF4-FFF2-40B4-BE49-F238E27FC236}">
                <a16:creationId xmlns:a16="http://schemas.microsoft.com/office/drawing/2014/main" id="{8642E233-894C-4E15-A42A-B03BED4E14EA}"/>
              </a:ext>
            </a:extLst>
          </p:cNvPr>
          <p:cNvSpPr txBox="1"/>
          <p:nvPr/>
        </p:nvSpPr>
        <p:spPr>
          <a:xfrm>
            <a:off x="327246" y="5421487"/>
            <a:ext cx="1173719"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1CFCF"/>
                </a:solidFill>
                <a:effectLst/>
                <a:uLnTx/>
                <a:uFillTx/>
                <a:latin typeface="Arial" panose="020B0604020202020204" pitchFamily="34" charset="0"/>
                <a:ea typeface="+mn-ea"/>
                <a:cs typeface="Arial" panose="020B0604020202020204" pitchFamily="34" charset="0"/>
              </a:rPr>
              <a:t>Clay Subgrade</a:t>
            </a:r>
          </a:p>
        </p:txBody>
      </p:sp>
      <p:cxnSp>
        <p:nvCxnSpPr>
          <p:cNvPr id="303" name="Straight Connector 302">
            <a:extLst>
              <a:ext uri="{FF2B5EF4-FFF2-40B4-BE49-F238E27FC236}">
                <a16:creationId xmlns:a16="http://schemas.microsoft.com/office/drawing/2014/main" id="{2E069A1B-03CC-4A26-9716-77BAC056624A}"/>
              </a:ext>
            </a:extLst>
          </p:cNvPr>
          <p:cNvCxnSpPr/>
          <p:nvPr/>
        </p:nvCxnSpPr>
        <p:spPr>
          <a:xfrm flipV="1">
            <a:off x="329717" y="5742905"/>
            <a:ext cx="2432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C8DD3D84-16CC-4B6F-985A-DB0A572B862A}"/>
              </a:ext>
            </a:extLst>
          </p:cNvPr>
          <p:cNvGrpSpPr/>
          <p:nvPr/>
        </p:nvGrpSpPr>
        <p:grpSpPr>
          <a:xfrm>
            <a:off x="425940" y="3634761"/>
            <a:ext cx="701238" cy="391500"/>
            <a:chOff x="-1516380" y="-30480"/>
            <a:chExt cx="1219198" cy="716590"/>
          </a:xfrm>
        </p:grpSpPr>
        <p:sp>
          <p:nvSpPr>
            <p:cNvPr id="305" name="Oval 304">
              <a:extLst>
                <a:ext uri="{FF2B5EF4-FFF2-40B4-BE49-F238E27FC236}">
                  <a16:creationId xmlns:a16="http://schemas.microsoft.com/office/drawing/2014/main" id="{10A2F492-20B4-455B-B5A0-3BA9BEB28E8E}"/>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306" name="Straight Connector 305">
              <a:extLst>
                <a:ext uri="{FF2B5EF4-FFF2-40B4-BE49-F238E27FC236}">
                  <a16:creationId xmlns:a16="http://schemas.microsoft.com/office/drawing/2014/main" id="{FEDC4107-486A-4DB6-8EF3-5A29E0A96CBF}"/>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Freeform 7">
              <a:extLst>
                <a:ext uri="{FF2B5EF4-FFF2-40B4-BE49-F238E27FC236}">
                  <a16:creationId xmlns:a16="http://schemas.microsoft.com/office/drawing/2014/main" id="{68853160-1E10-46D7-8B22-5ADEE14C86AF}"/>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08" name="Straight Connector 8">
              <a:extLst>
                <a:ext uri="{FF2B5EF4-FFF2-40B4-BE49-F238E27FC236}">
                  <a16:creationId xmlns:a16="http://schemas.microsoft.com/office/drawing/2014/main" id="{00ABD977-7070-4C32-978F-9BC73FA6DC11}"/>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30A10C7C-1D1A-46A0-8553-56C17EDFD489}"/>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B99A1344-4395-4F7C-B048-A7CC2EC5D80D}"/>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BA7FE20-31F9-4EAE-A859-44F31E4EC158}"/>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E5A12F73-011C-4109-BC0B-7ED992C08874}"/>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3B135FD-9C1D-4914-AED0-9013A690E4F7}"/>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3462BACF-A8F2-4A04-B04A-7704016F4CBE}"/>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3D8522B1-A838-4ED9-B997-B26F1B680688}"/>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6E8B94F5-E305-45C8-8DC7-4A91915DAB28}"/>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B74EA89B-64E9-4B4D-AA26-0E296E045529}"/>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3C393A7-9B95-477A-9294-698BDE0AE05B}"/>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CF88B711-FBF6-4EE2-8FE7-08D7078072BC}"/>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D286FEDD-0979-4FD9-9846-F0155217687D}"/>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46F2F3F5-360E-4915-96FF-CA08F201028E}"/>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Oval 321">
              <a:extLst>
                <a:ext uri="{FF2B5EF4-FFF2-40B4-BE49-F238E27FC236}">
                  <a16:creationId xmlns:a16="http://schemas.microsoft.com/office/drawing/2014/main" id="{88DB605B-FBDC-4138-9479-FAC0DD8A0576}"/>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323" name="Rectangle 322">
              <a:extLst>
                <a:ext uri="{FF2B5EF4-FFF2-40B4-BE49-F238E27FC236}">
                  <a16:creationId xmlns:a16="http://schemas.microsoft.com/office/drawing/2014/main" id="{D531B234-28F0-4D95-9C41-A46209474FFB}"/>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4" name="Rectangle 323">
              <a:extLst>
                <a:ext uri="{FF2B5EF4-FFF2-40B4-BE49-F238E27FC236}">
                  <a16:creationId xmlns:a16="http://schemas.microsoft.com/office/drawing/2014/main" id="{46DD0BFE-5206-44A0-9C48-18007DF67A68}"/>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Oval 324">
              <a:extLst>
                <a:ext uri="{FF2B5EF4-FFF2-40B4-BE49-F238E27FC236}">
                  <a16:creationId xmlns:a16="http://schemas.microsoft.com/office/drawing/2014/main" id="{FD84F216-417E-414E-8292-E8CD4273D97B}"/>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6" name="Straight Connector 325">
              <a:extLst>
                <a:ext uri="{FF2B5EF4-FFF2-40B4-BE49-F238E27FC236}">
                  <a16:creationId xmlns:a16="http://schemas.microsoft.com/office/drawing/2014/main" id="{6DE97637-AFDC-4DF1-826B-3C54929A8CD8}"/>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F685F53-3A5B-4B80-8424-1F6B5BAA90CE}"/>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Freeform 48">
              <a:extLst>
                <a:ext uri="{FF2B5EF4-FFF2-40B4-BE49-F238E27FC236}">
                  <a16:creationId xmlns:a16="http://schemas.microsoft.com/office/drawing/2014/main" id="{C4E58769-359C-4896-9888-E62C5C416535}"/>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Rectangle 328">
              <a:extLst>
                <a:ext uri="{FF2B5EF4-FFF2-40B4-BE49-F238E27FC236}">
                  <a16:creationId xmlns:a16="http://schemas.microsoft.com/office/drawing/2014/main" id="{7FD0C099-8014-4A2E-B6BC-531EC3DC7A3A}"/>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Oval 329">
              <a:extLst>
                <a:ext uri="{FF2B5EF4-FFF2-40B4-BE49-F238E27FC236}">
                  <a16:creationId xmlns:a16="http://schemas.microsoft.com/office/drawing/2014/main" id="{75E35C6E-4DB7-4DAD-B322-38397F483EBE}"/>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1" name="Straight Connector 330">
              <a:extLst>
                <a:ext uri="{FF2B5EF4-FFF2-40B4-BE49-F238E27FC236}">
                  <a16:creationId xmlns:a16="http://schemas.microsoft.com/office/drawing/2014/main" id="{78803952-B9F5-466A-A3FE-9ED4E8F6BEE0}"/>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Oval 331">
              <a:extLst>
                <a:ext uri="{FF2B5EF4-FFF2-40B4-BE49-F238E27FC236}">
                  <a16:creationId xmlns:a16="http://schemas.microsoft.com/office/drawing/2014/main" id="{E7995E84-0DB1-4E04-970C-406D2F281DFC}"/>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Oval 332">
              <a:extLst>
                <a:ext uri="{FF2B5EF4-FFF2-40B4-BE49-F238E27FC236}">
                  <a16:creationId xmlns:a16="http://schemas.microsoft.com/office/drawing/2014/main" id="{AFB697DF-4364-4767-9B8C-92C0063449ED}"/>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Oval 333">
              <a:extLst>
                <a:ext uri="{FF2B5EF4-FFF2-40B4-BE49-F238E27FC236}">
                  <a16:creationId xmlns:a16="http://schemas.microsoft.com/office/drawing/2014/main" id="{FEFA99F7-16F9-4501-BE7C-6E8774069C3C}"/>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5" name="TextBox 334">
            <a:extLst>
              <a:ext uri="{FF2B5EF4-FFF2-40B4-BE49-F238E27FC236}">
                <a16:creationId xmlns:a16="http://schemas.microsoft.com/office/drawing/2014/main" id="{E89EB046-6633-4EC9-A23F-9106A344DA90}"/>
              </a:ext>
            </a:extLst>
          </p:cNvPr>
          <p:cNvSpPr txBox="1"/>
          <p:nvPr/>
        </p:nvSpPr>
        <p:spPr>
          <a:xfrm>
            <a:off x="1766553" y="3197584"/>
            <a:ext cx="115608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Cells 127-227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Cross-Section</a:t>
            </a:r>
          </a:p>
        </p:txBody>
      </p:sp>
      <p:sp>
        <p:nvSpPr>
          <p:cNvPr id="336" name="Rectangle 335">
            <a:extLst>
              <a:ext uri="{FF2B5EF4-FFF2-40B4-BE49-F238E27FC236}">
                <a16:creationId xmlns:a16="http://schemas.microsoft.com/office/drawing/2014/main" id="{3FDBC639-CD5B-490C-A807-74F3F4BB0AC6}"/>
              </a:ext>
            </a:extLst>
          </p:cNvPr>
          <p:cNvSpPr/>
          <p:nvPr/>
        </p:nvSpPr>
        <p:spPr>
          <a:xfrm>
            <a:off x="335448" y="4045076"/>
            <a:ext cx="2427515" cy="1371600"/>
          </a:xfrm>
          <a:prstGeom prst="rect">
            <a:avLst/>
          </a:prstGeom>
          <a:solidFill>
            <a:schemeClr val="bg1">
              <a:lumMod val="75000"/>
            </a:schemeClr>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7" name="TextBox 24">
            <a:extLst>
              <a:ext uri="{FF2B5EF4-FFF2-40B4-BE49-F238E27FC236}">
                <a16:creationId xmlns:a16="http://schemas.microsoft.com/office/drawing/2014/main" id="{71134582-7117-4568-B21D-8948C0963279}"/>
              </a:ext>
            </a:extLst>
          </p:cNvPr>
          <p:cNvSpPr txBox="1"/>
          <p:nvPr/>
        </p:nvSpPr>
        <p:spPr>
          <a:xfrm>
            <a:off x="307928" y="4086863"/>
            <a:ext cx="2243239" cy="43088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in. Large Aggregate Subbase</a:t>
            </a:r>
          </a:p>
        </p:txBody>
      </p:sp>
      <p:sp>
        <p:nvSpPr>
          <p:cNvPr id="338" name="TextBox 337">
            <a:extLst>
              <a:ext uri="{FF2B5EF4-FFF2-40B4-BE49-F238E27FC236}">
                <a16:creationId xmlns:a16="http://schemas.microsoft.com/office/drawing/2014/main" id="{920306A6-C85F-4432-891D-958C5ADC7933}"/>
              </a:ext>
            </a:extLst>
          </p:cNvPr>
          <p:cNvSpPr txBox="1"/>
          <p:nvPr/>
        </p:nvSpPr>
        <p:spPr>
          <a:xfrm>
            <a:off x="3883298" y="3690956"/>
            <a:ext cx="1079142" cy="400110"/>
          </a:xfrm>
          <a:prstGeom prst="rect">
            <a:avLst/>
          </a:prstGeom>
          <a:solidFill>
            <a:schemeClr val="accent2">
              <a:lumMod val="40000"/>
              <a:lumOff val="60000"/>
              <a:alpha val="72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 Calibration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Points </a:t>
            </a:r>
          </a:p>
        </p:txBody>
      </p:sp>
      <p:cxnSp>
        <p:nvCxnSpPr>
          <p:cNvPr id="339" name="Straight Arrow Connector 338">
            <a:extLst>
              <a:ext uri="{FF2B5EF4-FFF2-40B4-BE49-F238E27FC236}">
                <a16:creationId xmlns:a16="http://schemas.microsoft.com/office/drawing/2014/main" id="{D3DD0CCA-3AC8-49E0-A5CB-4B0214BE359E}"/>
              </a:ext>
            </a:extLst>
          </p:cNvPr>
          <p:cNvCxnSpPr>
            <a:cxnSpLocks/>
          </p:cNvCxnSpPr>
          <p:nvPr/>
        </p:nvCxnSpPr>
        <p:spPr>
          <a:xfrm flipV="1">
            <a:off x="4432512" y="3170080"/>
            <a:ext cx="0" cy="520876"/>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0" name="Rectangle 339">
            <a:extLst>
              <a:ext uri="{FF2B5EF4-FFF2-40B4-BE49-F238E27FC236}">
                <a16:creationId xmlns:a16="http://schemas.microsoft.com/office/drawing/2014/main" id="{88F171BD-EC7F-4ABB-AC83-459FAF010E16}"/>
              </a:ext>
            </a:extLst>
          </p:cNvPr>
          <p:cNvSpPr/>
          <p:nvPr/>
        </p:nvSpPr>
        <p:spPr>
          <a:xfrm rot="18442374">
            <a:off x="3932307" y="644243"/>
            <a:ext cx="325920" cy="424328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1" name="Straight Arrow Connector 340">
            <a:extLst>
              <a:ext uri="{FF2B5EF4-FFF2-40B4-BE49-F238E27FC236}">
                <a16:creationId xmlns:a16="http://schemas.microsoft.com/office/drawing/2014/main" id="{38B26F90-55E3-4BFE-A2C2-68863975FEAA}"/>
              </a:ext>
            </a:extLst>
          </p:cNvPr>
          <p:cNvCxnSpPr>
            <a:cxnSpLocks/>
            <a:stCxn id="338" idx="3"/>
          </p:cNvCxnSpPr>
          <p:nvPr/>
        </p:nvCxnSpPr>
        <p:spPr>
          <a:xfrm flipV="1">
            <a:off x="4962440" y="3792869"/>
            <a:ext cx="390423" cy="98142"/>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AC50DFA3-A780-4DA0-A0C3-7FB3ADB2576E}"/>
              </a:ext>
            </a:extLst>
          </p:cNvPr>
          <p:cNvSpPr txBox="1"/>
          <p:nvPr/>
        </p:nvSpPr>
        <p:spPr>
          <a:xfrm>
            <a:off x="2910213" y="1872093"/>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
        <p:nvSpPr>
          <p:cNvPr id="343" name="TextBox 342">
            <a:extLst>
              <a:ext uri="{FF2B5EF4-FFF2-40B4-BE49-F238E27FC236}">
                <a16:creationId xmlns:a16="http://schemas.microsoft.com/office/drawing/2014/main" id="{5A843099-F0AB-4196-8FC9-387C7589D426}"/>
              </a:ext>
            </a:extLst>
          </p:cNvPr>
          <p:cNvSpPr txBox="1"/>
          <p:nvPr/>
        </p:nvSpPr>
        <p:spPr>
          <a:xfrm>
            <a:off x="3327348" y="2175253"/>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344" name="TextBox 343">
            <a:extLst>
              <a:ext uri="{FF2B5EF4-FFF2-40B4-BE49-F238E27FC236}">
                <a16:creationId xmlns:a16="http://schemas.microsoft.com/office/drawing/2014/main" id="{F34ADC15-F310-4CF8-95B2-7529496A1B7D}"/>
              </a:ext>
            </a:extLst>
          </p:cNvPr>
          <p:cNvSpPr txBox="1"/>
          <p:nvPr/>
        </p:nvSpPr>
        <p:spPr>
          <a:xfrm>
            <a:off x="4236668" y="2833308"/>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345" name="TextBox 344">
            <a:extLst>
              <a:ext uri="{FF2B5EF4-FFF2-40B4-BE49-F238E27FC236}">
                <a16:creationId xmlns:a16="http://schemas.microsoft.com/office/drawing/2014/main" id="{07143A8C-B216-4606-AAF2-36433B29E755}"/>
              </a:ext>
            </a:extLst>
          </p:cNvPr>
          <p:cNvSpPr txBox="1"/>
          <p:nvPr/>
        </p:nvSpPr>
        <p:spPr>
          <a:xfrm>
            <a:off x="5209630" y="3499709"/>
            <a:ext cx="260008" cy="25391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346" name="TextBox 345">
            <a:extLst>
              <a:ext uri="{FF2B5EF4-FFF2-40B4-BE49-F238E27FC236}">
                <a16:creationId xmlns:a16="http://schemas.microsoft.com/office/drawing/2014/main" id="{0B26CA01-5CBE-45BC-A7B6-7F068137050B}"/>
              </a:ext>
            </a:extLst>
          </p:cNvPr>
          <p:cNvSpPr txBox="1"/>
          <p:nvPr/>
        </p:nvSpPr>
        <p:spPr>
          <a:xfrm>
            <a:off x="1992467" y="2373078"/>
            <a:ext cx="1079142" cy="400110"/>
          </a:xfrm>
          <a:prstGeom prst="rect">
            <a:avLst/>
          </a:prstGeom>
          <a:solidFill>
            <a:schemeClr val="accent2">
              <a:lumMod val="40000"/>
              <a:lumOff val="60000"/>
              <a:alpha val="72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 Calibration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Points </a:t>
            </a:r>
          </a:p>
        </p:txBody>
      </p:sp>
      <p:cxnSp>
        <p:nvCxnSpPr>
          <p:cNvPr id="347" name="Straight Arrow Connector 346">
            <a:extLst>
              <a:ext uri="{FF2B5EF4-FFF2-40B4-BE49-F238E27FC236}">
                <a16:creationId xmlns:a16="http://schemas.microsoft.com/office/drawing/2014/main" id="{FD305BBD-A4F3-44D7-AC90-5F0F58FC2244}"/>
              </a:ext>
            </a:extLst>
          </p:cNvPr>
          <p:cNvCxnSpPr>
            <a:cxnSpLocks/>
          </p:cNvCxnSpPr>
          <p:nvPr/>
        </p:nvCxnSpPr>
        <p:spPr>
          <a:xfrm flipV="1">
            <a:off x="2749297" y="2175253"/>
            <a:ext cx="322312" cy="197825"/>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2F13BA34-D84A-44B4-9DB4-E8BEACA93E90}"/>
              </a:ext>
            </a:extLst>
          </p:cNvPr>
          <p:cNvCxnSpPr>
            <a:cxnSpLocks/>
            <a:stCxn id="346" idx="3"/>
          </p:cNvCxnSpPr>
          <p:nvPr/>
        </p:nvCxnSpPr>
        <p:spPr>
          <a:xfrm flipV="1">
            <a:off x="3071609" y="2474991"/>
            <a:ext cx="390423" cy="98142"/>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42BBCAD-C471-4C3C-81D9-1EBCA541D7D2}"/>
              </a:ext>
            </a:extLst>
          </p:cNvPr>
          <p:cNvSpPr txBox="1"/>
          <p:nvPr/>
        </p:nvSpPr>
        <p:spPr>
          <a:xfrm>
            <a:off x="335448" y="4758435"/>
            <a:ext cx="1844572"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Cell 227 – subbase placed in 2 lifts (9 in. each), Cell 127 – subbase placed in 1 lift</a:t>
            </a:r>
          </a:p>
        </p:txBody>
      </p:sp>
      <p:cxnSp>
        <p:nvCxnSpPr>
          <p:cNvPr id="92" name="Straight Connector 91">
            <a:extLst>
              <a:ext uri="{FF2B5EF4-FFF2-40B4-BE49-F238E27FC236}">
                <a16:creationId xmlns:a16="http://schemas.microsoft.com/office/drawing/2014/main" id="{7ADCB1CE-9697-4283-82E6-825C52DCD673}"/>
              </a:ext>
            </a:extLst>
          </p:cNvPr>
          <p:cNvCxnSpPr>
            <a:cxnSpLocks/>
          </p:cNvCxnSpPr>
          <p:nvPr/>
        </p:nvCxnSpPr>
        <p:spPr>
          <a:xfrm flipV="1">
            <a:off x="336389" y="4730876"/>
            <a:ext cx="2449434" cy="341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aphicFrame>
        <p:nvGraphicFramePr>
          <p:cNvPr id="93" name="Table 92">
            <a:extLst>
              <a:ext uri="{FF2B5EF4-FFF2-40B4-BE49-F238E27FC236}">
                <a16:creationId xmlns:a16="http://schemas.microsoft.com/office/drawing/2014/main" id="{D4711C0C-E0AB-44AE-8A0B-80478E4A177A}"/>
              </a:ext>
            </a:extLst>
          </p:cNvPr>
          <p:cNvGraphicFramePr>
            <a:graphicFrameLocks noGrp="1"/>
          </p:cNvGraphicFramePr>
          <p:nvPr>
            <p:extLst/>
          </p:nvPr>
        </p:nvGraphicFramePr>
        <p:xfrm>
          <a:off x="215821" y="173533"/>
          <a:ext cx="2694393" cy="758293"/>
        </p:xfrm>
        <a:graphic>
          <a:graphicData uri="http://schemas.openxmlformats.org/drawingml/2006/table">
            <a:tbl>
              <a:tblPr>
                <a:tableStyleId>{5C22544A-7EE6-4342-B048-85BDC9FD1C3A}</a:tableStyleId>
              </a:tblPr>
              <a:tblGrid>
                <a:gridCol w="1303474">
                  <a:extLst>
                    <a:ext uri="{9D8B030D-6E8A-4147-A177-3AD203B41FA5}">
                      <a16:colId xmlns:a16="http://schemas.microsoft.com/office/drawing/2014/main" val="20000"/>
                    </a:ext>
                  </a:extLst>
                </a:gridCol>
                <a:gridCol w="138055">
                  <a:extLst>
                    <a:ext uri="{9D8B030D-6E8A-4147-A177-3AD203B41FA5}">
                      <a16:colId xmlns:a16="http://schemas.microsoft.com/office/drawing/2014/main" val="20001"/>
                    </a:ext>
                  </a:extLst>
                </a:gridCol>
                <a:gridCol w="626432">
                  <a:extLst>
                    <a:ext uri="{9D8B030D-6E8A-4147-A177-3AD203B41FA5}">
                      <a16:colId xmlns:a16="http://schemas.microsoft.com/office/drawing/2014/main" val="20002"/>
                    </a:ext>
                  </a:extLst>
                </a:gridCol>
                <a:gridCol w="626432">
                  <a:extLst>
                    <a:ext uri="{9D8B030D-6E8A-4147-A177-3AD203B41FA5}">
                      <a16:colId xmlns:a16="http://schemas.microsoft.com/office/drawing/2014/main" val="1369493968"/>
                    </a:ext>
                  </a:extLst>
                </a:gridCol>
              </a:tblGrid>
              <a:tr h="168525">
                <a:tc>
                  <a:txBody>
                    <a:bodyPr/>
                    <a:lstStyle/>
                    <a:p>
                      <a:pPr algn="l" fontAlgn="ctr"/>
                      <a:r>
                        <a:rPr lang="en-US" sz="900" b="1" u="none" strike="noStrike" dirty="0">
                          <a:effectLst/>
                          <a:latin typeface="Arial" panose="020B0604020202020204" pitchFamily="34" charset="0"/>
                          <a:cs typeface="Arial" panose="020B0604020202020204" pitchFamily="34" charset="0"/>
                        </a:rPr>
                        <a:t> MAP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a:solidFill>
                            <a:srgbClr val="000000"/>
                          </a:solidFill>
                          <a:effectLst/>
                          <a:latin typeface="Arial" panose="020B0604020202020204" pitchFamily="34" charset="0"/>
                          <a:cs typeface="Arial" panose="020B0604020202020204" pitchFamily="34" charset="0"/>
                        </a:rPr>
                        <a:t>Cells 127/227_Subbase</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188424">
                <a:tc>
                  <a:txBody>
                    <a:bodyPr/>
                    <a:lstStyle/>
                    <a:p>
                      <a:pPr algn="l" fontAlgn="ctr"/>
                      <a:r>
                        <a:rPr lang="en-US" sz="900" b="1" u="none" strike="noStrike" dirty="0">
                          <a:effectLst/>
                          <a:latin typeface="Arial" panose="020B0604020202020204" pitchFamily="34" charset="0"/>
                          <a:cs typeface="Arial" panose="020B0604020202020204" pitchFamily="34" charset="0"/>
                        </a:rPr>
                        <a:t>Surface Material:</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Subbase</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1"/>
                  </a:ext>
                </a:extLst>
              </a:tr>
              <a:tr h="200672">
                <a:tc>
                  <a:txBody>
                    <a:bodyPr/>
                    <a:lstStyle/>
                    <a:p>
                      <a:pPr algn="l" fontAlgn="ctr"/>
                      <a:r>
                        <a:rPr lang="en-US" sz="900" b="1" u="none" strike="noStrike" dirty="0">
                          <a:effectLst/>
                          <a:latin typeface="Arial" panose="020B0604020202020204" pitchFamily="34" charset="0"/>
                          <a:cs typeface="Arial" panose="020B0604020202020204" pitchFamily="34" charset="0"/>
                        </a:rPr>
                        <a:t>Mapping Time: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5 min</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4 min</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0672">
                <a:tc>
                  <a:txBody>
                    <a:bodyPr/>
                    <a:lstStyle/>
                    <a:p>
                      <a:pPr algn="l" fontAlgn="ctr"/>
                      <a:r>
                        <a:rPr lang="en-US" sz="900" b="1" i="0" u="none" strike="noStrike" dirty="0">
                          <a:solidFill>
                            <a:srgbClr val="000000"/>
                          </a:solidFill>
                          <a:effectLst/>
                          <a:latin typeface="Arial" panose="020B0604020202020204" pitchFamily="34" charset="0"/>
                          <a:cs typeface="Arial" panose="020B0604020202020204" pitchFamily="34" charset="0"/>
                        </a:rPr>
                        <a:t>No. of Measurements:</a:t>
                      </a: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332</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412</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94" name="Table 93">
            <a:extLst>
              <a:ext uri="{FF2B5EF4-FFF2-40B4-BE49-F238E27FC236}">
                <a16:creationId xmlns:a16="http://schemas.microsoft.com/office/drawing/2014/main" id="{B08C8D2B-E088-4841-B751-D31799C1DE9A}"/>
              </a:ext>
            </a:extLst>
          </p:cNvPr>
          <p:cNvGraphicFramePr>
            <a:graphicFrameLocks noGrp="1"/>
          </p:cNvGraphicFramePr>
          <p:nvPr>
            <p:extLst/>
          </p:nvPr>
        </p:nvGraphicFramePr>
        <p:xfrm>
          <a:off x="3015192" y="167989"/>
          <a:ext cx="3191702" cy="769380"/>
        </p:xfrm>
        <a:graphic>
          <a:graphicData uri="http://schemas.openxmlformats.org/drawingml/2006/table">
            <a:tbl>
              <a:tblPr>
                <a:tableStyleId>{5C22544A-7EE6-4342-B048-85BDC9FD1C3A}</a:tableStyleId>
              </a:tblPr>
              <a:tblGrid>
                <a:gridCol w="1207836">
                  <a:extLst>
                    <a:ext uri="{9D8B030D-6E8A-4147-A177-3AD203B41FA5}">
                      <a16:colId xmlns:a16="http://schemas.microsoft.com/office/drawing/2014/main" val="20000"/>
                    </a:ext>
                  </a:extLst>
                </a:gridCol>
                <a:gridCol w="53336">
                  <a:extLst>
                    <a:ext uri="{9D8B030D-6E8A-4147-A177-3AD203B41FA5}">
                      <a16:colId xmlns:a16="http://schemas.microsoft.com/office/drawing/2014/main" val="20001"/>
                    </a:ext>
                  </a:extLst>
                </a:gridCol>
                <a:gridCol w="965265">
                  <a:extLst>
                    <a:ext uri="{9D8B030D-6E8A-4147-A177-3AD203B41FA5}">
                      <a16:colId xmlns:a16="http://schemas.microsoft.com/office/drawing/2014/main" val="20002"/>
                    </a:ext>
                  </a:extLst>
                </a:gridCol>
                <a:gridCol w="965265">
                  <a:extLst>
                    <a:ext uri="{9D8B030D-6E8A-4147-A177-3AD203B41FA5}">
                      <a16:colId xmlns:a16="http://schemas.microsoft.com/office/drawing/2014/main" val="3876421845"/>
                    </a:ext>
                  </a:extLst>
                </a:gridCol>
              </a:tblGrid>
              <a:tr h="176697">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Meas. Property:</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l" fontAlgn="ctr"/>
                      <a:r>
                        <a:rPr lang="en-US" sz="900" b="0" i="0" u="none" strike="noStrike" dirty="0" err="1">
                          <a:solidFill>
                            <a:schemeClr val="tx1"/>
                          </a:solidFill>
                          <a:effectLst/>
                          <a:latin typeface="Arial" panose="020B0604020202020204" pitchFamily="34" charset="0"/>
                          <a:cs typeface="Arial" panose="020B0604020202020204" pitchFamily="34" charset="0"/>
                        </a:rPr>
                        <a:t>M</a:t>
                      </a:r>
                      <a:r>
                        <a:rPr lang="en-US" sz="900" b="0" i="0" u="none" strike="noStrike" baseline="-25000" dirty="0" err="1">
                          <a:solidFill>
                            <a:schemeClr val="tx1"/>
                          </a:solidFill>
                          <a:effectLst/>
                          <a:latin typeface="Arial" panose="020B0604020202020204" pitchFamily="34" charset="0"/>
                          <a:cs typeface="Arial" panose="020B0604020202020204" pitchFamily="34" charset="0"/>
                        </a:rPr>
                        <a:t>r</a:t>
                      </a:r>
                      <a:r>
                        <a:rPr lang="en-US" sz="900" b="0" i="0" u="none" strike="noStrike" baseline="-25000" dirty="0">
                          <a:solidFill>
                            <a:schemeClr val="tx1"/>
                          </a:solidFill>
                          <a:effectLst/>
                          <a:latin typeface="Arial" panose="020B0604020202020204" pitchFamily="34" charset="0"/>
                          <a:cs typeface="Arial" panose="020B0604020202020204" pitchFamily="34" charset="0"/>
                        </a:rPr>
                        <a:t>-Base</a:t>
                      </a:r>
                      <a:r>
                        <a:rPr lang="en-US" sz="900" b="0" i="0" u="none" strike="noStrike" baseline="0" dirty="0">
                          <a:solidFill>
                            <a:schemeClr val="tx1"/>
                          </a:solidFill>
                          <a:effectLst/>
                          <a:latin typeface="Arial" panose="020B0604020202020204" pitchFamily="34" charset="0"/>
                          <a:cs typeface="Arial" panose="020B0604020202020204" pitchFamily="34" charset="0"/>
                        </a:rPr>
                        <a:t> @ 10 psi plate contact stress</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Mean: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21.3 ksi</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15.4 ksi</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7561">
                <a:tc>
                  <a:txBody>
                    <a:bodyPr/>
                    <a:lstStyle/>
                    <a:p>
                      <a:pPr algn="l" fontAlgn="ctr"/>
                      <a:r>
                        <a:rPr lang="en-US" sz="900" b="1" u="none" strike="noStrike" dirty="0">
                          <a:effectLst/>
                          <a:latin typeface="Arial" panose="020B0604020202020204" pitchFamily="34" charset="0"/>
                          <a:cs typeface="Arial" panose="020B0604020202020204" pitchFamily="34" charset="0"/>
                        </a:rPr>
                        <a:t>Standard Deviation: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4.8 ksi</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 4.1 ksi</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561">
                <a:tc>
                  <a:txBody>
                    <a:bodyPr/>
                    <a:lstStyle/>
                    <a:p>
                      <a:pPr algn="l" fontAlgn="ctr"/>
                      <a:r>
                        <a:rPr lang="en-US" sz="900" b="1" i="0" u="none" strike="noStrike" baseline="0" dirty="0" err="1">
                          <a:solidFill>
                            <a:schemeClr val="dk1"/>
                          </a:solidFill>
                          <a:effectLst/>
                          <a:latin typeface="Arial" panose="020B0604020202020204" pitchFamily="34" charset="0"/>
                          <a:cs typeface="Arial" panose="020B0604020202020204" pitchFamily="34" charset="0"/>
                        </a:rPr>
                        <a:t>Coeff</a:t>
                      </a:r>
                      <a:r>
                        <a:rPr lang="en-US" sz="900" b="1" i="0" u="none" strike="noStrike" baseline="0" dirty="0">
                          <a:solidFill>
                            <a:schemeClr val="dk1"/>
                          </a:solidFill>
                          <a:effectLst/>
                          <a:latin typeface="Arial" panose="020B0604020202020204" pitchFamily="34" charset="0"/>
                          <a:cs typeface="Arial" panose="020B0604020202020204" pitchFamily="34" charset="0"/>
                        </a:rPr>
                        <a:t>. Of Variation: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23%</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 26%</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95" name="Table 94">
            <a:extLst>
              <a:ext uri="{FF2B5EF4-FFF2-40B4-BE49-F238E27FC236}">
                <a16:creationId xmlns:a16="http://schemas.microsoft.com/office/drawing/2014/main" id="{B21CB5BC-E6A8-48FF-AA0F-052E8A4AE6F3}"/>
              </a:ext>
            </a:extLst>
          </p:cNvPr>
          <p:cNvGraphicFramePr>
            <a:graphicFrameLocks noGrp="1"/>
          </p:cNvGraphicFramePr>
          <p:nvPr>
            <p:extLst/>
          </p:nvPr>
        </p:nvGraphicFramePr>
        <p:xfrm>
          <a:off x="6334890" y="189123"/>
          <a:ext cx="2681112" cy="769380"/>
        </p:xfrm>
        <a:graphic>
          <a:graphicData uri="http://schemas.openxmlformats.org/drawingml/2006/table">
            <a:tbl>
              <a:tblPr>
                <a:tableStyleId>{5C22544A-7EE6-4342-B048-85BDC9FD1C3A}</a:tableStyleId>
              </a:tblPr>
              <a:tblGrid>
                <a:gridCol w="1284194">
                  <a:extLst>
                    <a:ext uri="{9D8B030D-6E8A-4147-A177-3AD203B41FA5}">
                      <a16:colId xmlns:a16="http://schemas.microsoft.com/office/drawing/2014/main" val="20000"/>
                    </a:ext>
                  </a:extLst>
                </a:gridCol>
                <a:gridCol w="167425">
                  <a:extLst>
                    <a:ext uri="{9D8B030D-6E8A-4147-A177-3AD203B41FA5}">
                      <a16:colId xmlns:a16="http://schemas.microsoft.com/office/drawing/2014/main" val="20001"/>
                    </a:ext>
                  </a:extLst>
                </a:gridCol>
                <a:gridCol w="1229493">
                  <a:extLst>
                    <a:ext uri="{9D8B030D-6E8A-4147-A177-3AD203B41FA5}">
                      <a16:colId xmlns:a16="http://schemas.microsoft.com/office/drawing/2014/main" val="20002"/>
                    </a:ext>
                  </a:extLst>
                </a:gridCol>
              </a:tblGrid>
              <a:tr h="176697">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Machine: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CS56</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Drum Configuration: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Smooth</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7561">
                <a:tc>
                  <a:txBody>
                    <a:bodyPr/>
                    <a:lstStyle/>
                    <a:p>
                      <a:pPr algn="l" fontAlgn="ctr"/>
                      <a:r>
                        <a:rPr lang="en-US" sz="900" b="1" u="none" strike="noStrike" dirty="0">
                          <a:effectLst/>
                          <a:latin typeface="Arial" panose="020B0604020202020204" pitchFamily="34" charset="0"/>
                          <a:cs typeface="Arial" panose="020B0604020202020204" pitchFamily="34" charset="0"/>
                        </a:rPr>
                        <a:t>Vibration Settings: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f = 30 Hz, low</a:t>
                      </a:r>
                      <a:r>
                        <a:rPr lang="en-US" sz="900" b="0" i="0" u="none" strike="noStrike" baseline="0" dirty="0">
                          <a:solidFill>
                            <a:schemeClr val="tx1"/>
                          </a:solidFill>
                          <a:effectLst/>
                          <a:latin typeface="Arial" panose="020B0604020202020204" pitchFamily="34" charset="0"/>
                          <a:cs typeface="Arial" panose="020B0604020202020204" pitchFamily="34" charset="0"/>
                        </a:rPr>
                        <a:t> amp</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561">
                <a:tc>
                  <a:txBody>
                    <a:bodyPr/>
                    <a:lstStyle/>
                    <a:p>
                      <a:pPr algn="l" fontAlgn="ctr"/>
                      <a:r>
                        <a:rPr lang="en-US" sz="900" b="1" i="0" u="none" strike="noStrike" baseline="0" dirty="0">
                          <a:solidFill>
                            <a:schemeClr val="dk1"/>
                          </a:solidFill>
                          <a:effectLst/>
                          <a:latin typeface="Arial" panose="020B0604020202020204" pitchFamily="34" charset="0"/>
                          <a:cs typeface="Arial" panose="020B0604020202020204" pitchFamily="34" charset="0"/>
                        </a:rPr>
                        <a:t>Speed: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lumMod val="85000"/>
                      </a:schemeClr>
                    </a:solidFill>
                  </a:tcPr>
                </a:tc>
                <a:tc>
                  <a:txBody>
                    <a:bodyPr/>
                    <a:lstStyle/>
                    <a:p>
                      <a:pPr algn="l" fontAlgn="ct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3 mph (nominal)</a:t>
                      </a: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80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CFBD613-98C0-4B4D-BF0A-AE7218CC64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704" y="1275804"/>
            <a:ext cx="2450592" cy="1378458"/>
          </a:xfrm>
          <a:prstGeom prst="rect">
            <a:avLst/>
          </a:prstGeom>
        </p:spPr>
      </p:pic>
      <p:pic>
        <p:nvPicPr>
          <p:cNvPr id="8" name="Picture 7">
            <a:extLst>
              <a:ext uri="{FF2B5EF4-FFF2-40B4-BE49-F238E27FC236}">
                <a16:creationId xmlns:a16="http://schemas.microsoft.com/office/drawing/2014/main" id="{4AB8AB02-B116-4A87-AFEB-12CE7459D52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5469" y="1286690"/>
            <a:ext cx="2446020" cy="1375887"/>
          </a:xfrm>
          <a:prstGeom prst="rect">
            <a:avLst/>
          </a:prstGeom>
        </p:spPr>
      </p:pic>
      <p:pic>
        <p:nvPicPr>
          <p:cNvPr id="10" name="Picture 9">
            <a:extLst>
              <a:ext uri="{FF2B5EF4-FFF2-40B4-BE49-F238E27FC236}">
                <a16:creationId xmlns:a16="http://schemas.microsoft.com/office/drawing/2014/main" id="{81267C6E-9A13-4D73-9553-91A76E744A9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5937939" y="1266008"/>
            <a:ext cx="2450592" cy="1378458"/>
          </a:xfrm>
          <a:prstGeom prst="rect">
            <a:avLst/>
          </a:prstGeom>
        </p:spPr>
      </p:pic>
      <p:sp>
        <p:nvSpPr>
          <p:cNvPr id="2" name="Title 1">
            <a:extLst>
              <a:ext uri="{FF2B5EF4-FFF2-40B4-BE49-F238E27FC236}">
                <a16:creationId xmlns:a16="http://schemas.microsoft.com/office/drawing/2014/main" id="{AC2B7E9E-189E-49B7-88AF-9AA3E1C7F9F7}"/>
              </a:ext>
            </a:extLst>
          </p:cNvPr>
          <p:cNvSpPr>
            <a:spLocks noGrp="1"/>
          </p:cNvSpPr>
          <p:nvPr>
            <p:ph type="title"/>
          </p:nvPr>
        </p:nvSpPr>
        <p:spPr/>
        <p:txBody>
          <a:bodyPr/>
          <a:lstStyle/>
          <a:p>
            <a:r>
              <a:rPr lang="en-US" dirty="0"/>
              <a:t>Ingios Geotechnics, Inc: </a:t>
            </a:r>
            <a:r>
              <a:rPr lang="en-US" dirty="0">
                <a:solidFill>
                  <a:schemeClr val="accent6"/>
                </a:solidFill>
              </a:rPr>
              <a:t>Solutions</a:t>
            </a:r>
          </a:p>
        </p:txBody>
      </p:sp>
      <p:sp>
        <p:nvSpPr>
          <p:cNvPr id="4" name="Rectangle 3">
            <a:extLst>
              <a:ext uri="{FF2B5EF4-FFF2-40B4-BE49-F238E27FC236}">
                <a16:creationId xmlns:a16="http://schemas.microsoft.com/office/drawing/2014/main" id="{754FC3F1-EA3E-4B2A-BEBF-8C550C0BF75E}"/>
              </a:ext>
            </a:extLst>
          </p:cNvPr>
          <p:cNvSpPr/>
          <p:nvPr/>
        </p:nvSpPr>
        <p:spPr>
          <a:xfrm>
            <a:off x="746760" y="1275804"/>
            <a:ext cx="2468880" cy="4406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r"/>
            <a:r>
              <a:rPr lang="en-US" sz="1100" b="1" dirty="0">
                <a:solidFill>
                  <a:schemeClr val="bg1"/>
                </a:solidFill>
              </a:rPr>
              <a:t>APLT*</a:t>
            </a:r>
          </a:p>
          <a:p>
            <a:pPr algn="ctr"/>
            <a:endParaRPr lang="en-US" sz="1100" b="1" dirty="0">
              <a:solidFill>
                <a:schemeClr val="tx1"/>
              </a:solidFill>
            </a:endParaRPr>
          </a:p>
          <a:p>
            <a:pPr algn="ctr"/>
            <a:r>
              <a:rPr lang="en-US" sz="1200" b="1" dirty="0">
                <a:solidFill>
                  <a:schemeClr val="tx1"/>
                </a:solidFill>
              </a:rPr>
              <a:t>Pavement System Mechanistic Verification and Optimization</a:t>
            </a:r>
          </a:p>
          <a:p>
            <a:pPr algn="ctr"/>
            <a:endParaRPr lang="en-US" sz="1100" b="1" dirty="0">
              <a:solidFill>
                <a:schemeClr val="tx1"/>
              </a:solidFill>
            </a:endParaRPr>
          </a:p>
          <a:p>
            <a:pPr marL="171450" indent="-171450">
              <a:buFont typeface="Arial" panose="020B0604020202020204" pitchFamily="34" charset="0"/>
              <a:buChar char="•"/>
            </a:pPr>
            <a:r>
              <a:rPr lang="en-US" sz="1100" dirty="0">
                <a:solidFill>
                  <a:schemeClr val="tx1"/>
                </a:solidFill>
              </a:rPr>
              <a:t>Verify in situ stress-dependent resilient modulus for </a:t>
            </a:r>
            <a:r>
              <a:rPr lang="en-US" sz="1100" dirty="0" err="1">
                <a:solidFill>
                  <a:schemeClr val="tx1"/>
                </a:solidFill>
              </a:rPr>
              <a:t>AASHTOWare</a:t>
            </a:r>
            <a:r>
              <a:rPr lang="en-US" sz="1100" dirty="0">
                <a:solidFill>
                  <a:schemeClr val="tx1"/>
                </a:solidFill>
              </a:rPr>
              <a:t>™ Pavement ME</a:t>
            </a:r>
          </a:p>
          <a:p>
            <a:pPr marL="171450" indent="-171450">
              <a:buFont typeface="Arial" panose="020B0604020202020204" pitchFamily="34" charset="0"/>
              <a:buChar char="•"/>
            </a:pPr>
            <a:r>
              <a:rPr lang="en-US" sz="1100" dirty="0">
                <a:solidFill>
                  <a:schemeClr val="tx1"/>
                </a:solidFill>
              </a:rPr>
              <a:t>Predict permanent deformation performance over life of pavement loading</a:t>
            </a:r>
          </a:p>
          <a:p>
            <a:pPr marL="171450" indent="-171450">
              <a:buFont typeface="Arial" panose="020B0604020202020204" pitchFamily="34" charset="0"/>
              <a:buChar char="•"/>
            </a:pPr>
            <a:r>
              <a:rPr lang="en-US" sz="1100" dirty="0">
                <a:solidFill>
                  <a:schemeClr val="tx1"/>
                </a:solidFill>
              </a:rPr>
              <a:t>Assess multi-layer modulus</a:t>
            </a:r>
          </a:p>
          <a:p>
            <a:pPr marL="171450" indent="-171450">
              <a:buFont typeface="Arial" panose="020B0604020202020204" pitchFamily="34" charset="0"/>
              <a:buChar char="•"/>
            </a:pPr>
            <a:r>
              <a:rPr lang="en-US" sz="1100" dirty="0">
                <a:solidFill>
                  <a:schemeClr val="tx1"/>
                </a:solidFill>
              </a:rPr>
              <a:t>Test crack resistance of HMA</a:t>
            </a:r>
          </a:p>
        </p:txBody>
      </p:sp>
      <p:sp>
        <p:nvSpPr>
          <p:cNvPr id="11" name="Rectangle 10">
            <a:extLst>
              <a:ext uri="{FF2B5EF4-FFF2-40B4-BE49-F238E27FC236}">
                <a16:creationId xmlns:a16="http://schemas.microsoft.com/office/drawing/2014/main" id="{63592192-160D-4E6F-B851-A15FD1B31B6D}"/>
              </a:ext>
            </a:extLst>
          </p:cNvPr>
          <p:cNvSpPr/>
          <p:nvPr/>
        </p:nvSpPr>
        <p:spPr>
          <a:xfrm>
            <a:off x="3337560" y="1275804"/>
            <a:ext cx="2468880" cy="4406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r"/>
            <a:r>
              <a:rPr lang="en-US" sz="1100" b="1" dirty="0">
                <a:solidFill>
                  <a:schemeClr val="bg1"/>
                </a:solidFill>
              </a:rPr>
              <a:t>VIC*</a:t>
            </a:r>
          </a:p>
          <a:p>
            <a:pPr algn="ctr"/>
            <a:endParaRPr lang="en-US" sz="1100" b="1" dirty="0">
              <a:solidFill>
                <a:schemeClr val="tx1"/>
              </a:solidFill>
            </a:endParaRPr>
          </a:p>
          <a:p>
            <a:pPr algn="ctr"/>
            <a:r>
              <a:rPr lang="en-US" sz="1200" b="1" dirty="0">
                <a:solidFill>
                  <a:schemeClr val="tx1"/>
                </a:solidFill>
              </a:rPr>
              <a:t>Validated Intelligent Compaction (VIC) Control</a:t>
            </a:r>
          </a:p>
          <a:p>
            <a:pPr algn="ctr"/>
            <a:endParaRPr lang="en-US" sz="1100" b="1" dirty="0">
              <a:solidFill>
                <a:schemeClr val="tx1"/>
              </a:solidFill>
            </a:endParaRPr>
          </a:p>
          <a:p>
            <a:pPr marL="171450" indent="-171450">
              <a:buFont typeface="Arial" panose="020B0604020202020204" pitchFamily="34" charset="0"/>
              <a:buChar char="•"/>
            </a:pPr>
            <a:r>
              <a:rPr lang="en-US" sz="1100" dirty="0">
                <a:solidFill>
                  <a:schemeClr val="tx1"/>
                </a:solidFill>
              </a:rPr>
              <a:t>Real-time monitoring results</a:t>
            </a:r>
          </a:p>
          <a:p>
            <a:pPr marL="171450" indent="-171450">
              <a:buFont typeface="Arial" panose="020B0604020202020204" pitchFamily="34" charset="0"/>
              <a:buChar char="•"/>
            </a:pPr>
            <a:r>
              <a:rPr lang="en-US" sz="1100" dirty="0">
                <a:solidFill>
                  <a:schemeClr val="tx1"/>
                </a:solidFill>
              </a:rPr>
              <a:t>Automated reporting </a:t>
            </a:r>
          </a:p>
          <a:p>
            <a:pPr marL="171450" indent="-171450">
              <a:buFont typeface="Arial" panose="020B0604020202020204" pitchFamily="34" charset="0"/>
              <a:buChar char="•"/>
            </a:pPr>
            <a:r>
              <a:rPr lang="en-US" sz="1100" dirty="0">
                <a:solidFill>
                  <a:schemeClr val="tx1"/>
                </a:solidFill>
              </a:rPr>
              <a:t>Advanced software tools</a:t>
            </a:r>
          </a:p>
          <a:p>
            <a:pPr marL="171450" indent="-171450">
              <a:buFont typeface="Arial" panose="020B0604020202020204" pitchFamily="34" charset="0"/>
              <a:buChar char="•"/>
            </a:pPr>
            <a:r>
              <a:rPr lang="en-US" sz="1100" dirty="0">
                <a:solidFill>
                  <a:schemeClr val="tx1"/>
                </a:solidFill>
              </a:rPr>
              <a:t>Efficient data management, sharing, and alert notifications</a:t>
            </a:r>
          </a:p>
          <a:p>
            <a:pPr algn="ctr"/>
            <a:endParaRPr lang="en-US" sz="1100" b="1" dirty="0">
              <a:solidFill>
                <a:schemeClr val="tx1"/>
              </a:solidFill>
            </a:endParaRPr>
          </a:p>
          <a:p>
            <a:pPr algn="ctr"/>
            <a:endParaRPr lang="en-US" sz="1100" b="1" dirty="0">
              <a:solidFill>
                <a:schemeClr val="tx1"/>
              </a:solidFill>
            </a:endParaRPr>
          </a:p>
        </p:txBody>
      </p:sp>
      <p:sp>
        <p:nvSpPr>
          <p:cNvPr id="18" name="Rectangle 17">
            <a:extLst>
              <a:ext uri="{FF2B5EF4-FFF2-40B4-BE49-F238E27FC236}">
                <a16:creationId xmlns:a16="http://schemas.microsoft.com/office/drawing/2014/main" id="{6D8CA657-50F0-43C8-9C64-F1B4051C4A38}"/>
              </a:ext>
            </a:extLst>
          </p:cNvPr>
          <p:cNvSpPr/>
          <p:nvPr/>
        </p:nvSpPr>
        <p:spPr>
          <a:xfrm>
            <a:off x="5928360" y="1266008"/>
            <a:ext cx="2468880" cy="4406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ctr"/>
            <a:endParaRPr lang="en-US" sz="1100" b="1" dirty="0">
              <a:solidFill>
                <a:schemeClr val="tx1"/>
              </a:solidFill>
            </a:endParaRPr>
          </a:p>
          <a:p>
            <a:pPr algn="r"/>
            <a:endParaRPr lang="en-US" sz="1100" b="1" dirty="0">
              <a:solidFill>
                <a:schemeClr val="tx1"/>
              </a:solidFill>
            </a:endParaRPr>
          </a:p>
          <a:p>
            <a:pPr algn="r"/>
            <a:r>
              <a:rPr lang="en-US" sz="1100" b="1" dirty="0">
                <a:solidFill>
                  <a:schemeClr val="tx1"/>
                </a:solidFill>
              </a:rPr>
              <a:t>IMAS*</a:t>
            </a:r>
          </a:p>
          <a:p>
            <a:pPr algn="ctr"/>
            <a:endParaRPr lang="en-US" sz="1100" b="1" dirty="0">
              <a:solidFill>
                <a:schemeClr val="tx1"/>
              </a:solidFill>
            </a:endParaRPr>
          </a:p>
          <a:p>
            <a:pPr algn="ctr"/>
            <a:endParaRPr lang="en-US" sz="1100" b="1" dirty="0">
              <a:solidFill>
                <a:schemeClr val="tx1"/>
              </a:solidFill>
            </a:endParaRPr>
          </a:p>
          <a:p>
            <a:pPr algn="ctr"/>
            <a:r>
              <a:rPr lang="en-US" sz="1200" b="1" dirty="0">
                <a:solidFill>
                  <a:schemeClr val="tx1"/>
                </a:solidFill>
              </a:rPr>
              <a:t>Accelerated Pavement </a:t>
            </a:r>
            <a:br>
              <a:rPr lang="en-US" sz="1200" b="1" dirty="0">
                <a:solidFill>
                  <a:schemeClr val="tx1"/>
                </a:solidFill>
              </a:rPr>
            </a:br>
            <a:r>
              <a:rPr lang="en-US" sz="1200" b="1" dirty="0">
                <a:solidFill>
                  <a:schemeClr val="tx1"/>
                </a:solidFill>
              </a:rPr>
              <a:t>Testing</a:t>
            </a:r>
          </a:p>
          <a:p>
            <a:pPr algn="ctr"/>
            <a:endParaRPr lang="en-US" sz="1100" b="1" dirty="0">
              <a:solidFill>
                <a:schemeClr val="tx1"/>
              </a:solidFill>
            </a:endParaRPr>
          </a:p>
          <a:p>
            <a:pPr marL="171450" indent="-171450">
              <a:buFont typeface="Arial" panose="020B0604020202020204" pitchFamily="34" charset="0"/>
              <a:buChar char="•"/>
            </a:pPr>
            <a:r>
              <a:rPr lang="en-US" sz="1100" dirty="0">
                <a:solidFill>
                  <a:schemeClr val="tx1"/>
                </a:solidFill>
              </a:rPr>
              <a:t>1,000,000 loading cycles</a:t>
            </a:r>
          </a:p>
          <a:p>
            <a:pPr marL="171450" indent="-171450">
              <a:buFont typeface="Arial" panose="020B0604020202020204" pitchFamily="34" charset="0"/>
              <a:buChar char="•"/>
            </a:pPr>
            <a:r>
              <a:rPr lang="en-US" sz="1100" dirty="0">
                <a:solidFill>
                  <a:schemeClr val="tx1"/>
                </a:solidFill>
              </a:rPr>
              <a:t>Pre-design verification of alternative systems</a:t>
            </a:r>
          </a:p>
          <a:p>
            <a:pPr marL="171450" indent="-171450">
              <a:buFont typeface="Arial" panose="020B0604020202020204" pitchFamily="34" charset="0"/>
              <a:buChar char="•"/>
            </a:pPr>
            <a:r>
              <a:rPr lang="en-US" sz="1100" dirty="0">
                <a:solidFill>
                  <a:schemeClr val="tx1"/>
                </a:solidFill>
              </a:rPr>
              <a:t>Verify in situ stress-dependent resilient modulus for </a:t>
            </a:r>
            <a:r>
              <a:rPr lang="en-US" sz="1100" dirty="0" err="1">
                <a:solidFill>
                  <a:schemeClr val="tx1"/>
                </a:solidFill>
              </a:rPr>
              <a:t>AASHTOWare</a:t>
            </a:r>
            <a:r>
              <a:rPr lang="en-US" sz="1100" dirty="0">
                <a:solidFill>
                  <a:schemeClr val="tx1"/>
                </a:solidFill>
              </a:rPr>
              <a:t>™ Pavement ME</a:t>
            </a:r>
          </a:p>
          <a:p>
            <a:endParaRPr lang="en-US" sz="1100" b="1" dirty="0">
              <a:solidFill>
                <a:schemeClr val="tx1"/>
              </a:solidFill>
            </a:endParaRPr>
          </a:p>
          <a:p>
            <a:pPr marL="171450" indent="-171450">
              <a:buFont typeface="Arial" panose="020B0604020202020204" pitchFamily="34" charset="0"/>
              <a:buChar char="•"/>
            </a:pPr>
            <a:endParaRPr lang="en-US" sz="1100" b="1" dirty="0">
              <a:solidFill>
                <a:schemeClr val="tx1"/>
              </a:solidFill>
            </a:endParaRPr>
          </a:p>
        </p:txBody>
      </p:sp>
      <p:sp>
        <p:nvSpPr>
          <p:cNvPr id="16" name="Rectangle 15">
            <a:extLst>
              <a:ext uri="{FF2B5EF4-FFF2-40B4-BE49-F238E27FC236}">
                <a16:creationId xmlns:a16="http://schemas.microsoft.com/office/drawing/2014/main" id="{FE314B05-C897-420A-B715-C7B7726BB575}"/>
              </a:ext>
            </a:extLst>
          </p:cNvPr>
          <p:cNvSpPr/>
          <p:nvPr/>
        </p:nvSpPr>
        <p:spPr>
          <a:xfrm>
            <a:off x="1429268" y="5459637"/>
            <a:ext cx="992777" cy="6053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CC732C-6D40-481E-9795-D2F8EF6A57A7}"/>
              </a:ext>
            </a:extLst>
          </p:cNvPr>
          <p:cNvSpPr/>
          <p:nvPr/>
        </p:nvSpPr>
        <p:spPr>
          <a:xfrm>
            <a:off x="1551189" y="5395385"/>
            <a:ext cx="750424" cy="6053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D846147-8C90-4466-AB6A-FDA6C1EF6088}"/>
              </a:ext>
            </a:extLst>
          </p:cNvPr>
          <p:cNvSpPr/>
          <p:nvPr/>
        </p:nvSpPr>
        <p:spPr>
          <a:xfrm>
            <a:off x="1671621" y="5328798"/>
            <a:ext cx="509558" cy="6053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6F8349D8-1853-4DC2-8E5C-90A612613E8F}"/>
              </a:ext>
            </a:extLst>
          </p:cNvPr>
          <p:cNvSpPr/>
          <p:nvPr/>
        </p:nvSpPr>
        <p:spPr>
          <a:xfrm>
            <a:off x="1904628" y="5050335"/>
            <a:ext cx="45719" cy="25265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7CED24CB-B836-40CD-A285-5280CDE552B4}"/>
              </a:ext>
            </a:extLst>
          </p:cNvPr>
          <p:cNvCxnSpPr>
            <a:cxnSpLocks/>
          </p:cNvCxnSpPr>
          <p:nvPr/>
        </p:nvCxnSpPr>
        <p:spPr>
          <a:xfrm>
            <a:off x="6524368" y="5455920"/>
            <a:ext cx="124840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C53A47B-BFAB-4EB1-8E23-B870B20313FD}"/>
              </a:ext>
            </a:extLst>
          </p:cNvPr>
          <p:cNvCxnSpPr>
            <a:cxnSpLocks/>
          </p:cNvCxnSpPr>
          <p:nvPr/>
        </p:nvCxnSpPr>
        <p:spPr>
          <a:xfrm flipH="1" flipV="1">
            <a:off x="6524368" y="4732638"/>
            <a:ext cx="4119" cy="7232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8A44B40D-A217-424E-A75B-61782F2047E4}"/>
              </a:ext>
            </a:extLst>
          </p:cNvPr>
          <p:cNvSpPr/>
          <p:nvPr/>
        </p:nvSpPr>
        <p:spPr>
          <a:xfrm>
            <a:off x="6536724" y="4917989"/>
            <a:ext cx="1000898" cy="531341"/>
          </a:xfrm>
          <a:custGeom>
            <a:avLst/>
            <a:gdLst>
              <a:gd name="connsiteX0" fmla="*/ 0 w 1000898"/>
              <a:gd name="connsiteY0" fmla="*/ 531341 h 531341"/>
              <a:gd name="connsiteX1" fmla="*/ 271849 w 1000898"/>
              <a:gd name="connsiteY1" fmla="*/ 321276 h 531341"/>
              <a:gd name="connsiteX2" fmla="*/ 1000898 w 1000898"/>
              <a:gd name="connsiteY2" fmla="*/ 0 h 531341"/>
            </a:gdLst>
            <a:ahLst/>
            <a:cxnLst>
              <a:cxn ang="0">
                <a:pos x="connsiteX0" y="connsiteY0"/>
              </a:cxn>
              <a:cxn ang="0">
                <a:pos x="connsiteX1" y="connsiteY1"/>
              </a:cxn>
              <a:cxn ang="0">
                <a:pos x="connsiteX2" y="connsiteY2"/>
              </a:cxn>
            </a:cxnLst>
            <a:rect l="l" t="t" r="r" b="b"/>
            <a:pathLst>
              <a:path w="1000898" h="531341">
                <a:moveTo>
                  <a:pt x="0" y="531341"/>
                </a:moveTo>
                <a:cubicBezTo>
                  <a:pt x="52516" y="470587"/>
                  <a:pt x="105033" y="409833"/>
                  <a:pt x="271849" y="321276"/>
                </a:cubicBezTo>
                <a:cubicBezTo>
                  <a:pt x="438665" y="232719"/>
                  <a:pt x="719781" y="116359"/>
                  <a:pt x="1000898"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01EDBE86-01F8-4C48-89FE-BDB51BEFADA0}"/>
              </a:ext>
            </a:extLst>
          </p:cNvPr>
          <p:cNvSpPr/>
          <p:nvPr/>
        </p:nvSpPr>
        <p:spPr>
          <a:xfrm>
            <a:off x="3793524" y="4732638"/>
            <a:ext cx="1618735" cy="84955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52C6E39-5683-431C-B537-251F82B931AF}"/>
              </a:ext>
            </a:extLst>
          </p:cNvPr>
          <p:cNvSpPr/>
          <p:nvPr/>
        </p:nvSpPr>
        <p:spPr>
          <a:xfrm>
            <a:off x="4624857" y="5124996"/>
            <a:ext cx="631578" cy="419581"/>
          </a:xfrm>
          <a:custGeom>
            <a:avLst/>
            <a:gdLst>
              <a:gd name="connsiteX0" fmla="*/ 478484 w 631578"/>
              <a:gd name="connsiteY0" fmla="*/ 3058 h 419581"/>
              <a:gd name="connsiteX1" fmla="*/ 218992 w 631578"/>
              <a:gd name="connsiteY1" fmla="*/ 15415 h 419581"/>
              <a:gd name="connsiteX2" fmla="*/ 157208 w 631578"/>
              <a:gd name="connsiteY2" fmla="*/ 114269 h 419581"/>
              <a:gd name="connsiteX3" fmla="*/ 83067 w 631578"/>
              <a:gd name="connsiteY3" fmla="*/ 163696 h 419581"/>
              <a:gd name="connsiteX4" fmla="*/ 45997 w 631578"/>
              <a:gd name="connsiteY4" fmla="*/ 188409 h 419581"/>
              <a:gd name="connsiteX5" fmla="*/ 8927 w 631578"/>
              <a:gd name="connsiteY5" fmla="*/ 225480 h 419581"/>
              <a:gd name="connsiteX6" fmla="*/ 21284 w 631578"/>
              <a:gd name="connsiteY6" fmla="*/ 386118 h 419581"/>
              <a:gd name="connsiteX7" fmla="*/ 268419 w 631578"/>
              <a:gd name="connsiteY7" fmla="*/ 324334 h 419581"/>
              <a:gd name="connsiteX8" fmla="*/ 305489 w 631578"/>
              <a:gd name="connsiteY8" fmla="*/ 311977 h 419581"/>
              <a:gd name="connsiteX9" fmla="*/ 441413 w 631578"/>
              <a:gd name="connsiteY9" fmla="*/ 324334 h 419581"/>
              <a:gd name="connsiteX10" fmla="*/ 503197 w 631578"/>
              <a:gd name="connsiteY10" fmla="*/ 336690 h 419581"/>
              <a:gd name="connsiteX11" fmla="*/ 614408 w 631578"/>
              <a:gd name="connsiteY11" fmla="*/ 324334 h 419581"/>
              <a:gd name="connsiteX12" fmla="*/ 626765 w 631578"/>
              <a:gd name="connsiteY12" fmla="*/ 287263 h 419581"/>
              <a:gd name="connsiteX13" fmla="*/ 577338 w 631578"/>
              <a:gd name="connsiteY13" fmla="*/ 64842 h 419581"/>
              <a:gd name="connsiteX14" fmla="*/ 478484 w 631578"/>
              <a:gd name="connsiteY14" fmla="*/ 3058 h 4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578" h="419581">
                <a:moveTo>
                  <a:pt x="478484" y="3058"/>
                </a:moveTo>
                <a:cubicBezTo>
                  <a:pt x="418760" y="-5180"/>
                  <a:pt x="304919" y="4674"/>
                  <a:pt x="218992" y="15415"/>
                </a:cubicBezTo>
                <a:cubicBezTo>
                  <a:pt x="146764" y="24443"/>
                  <a:pt x="210265" y="78898"/>
                  <a:pt x="157208" y="114269"/>
                </a:cubicBezTo>
                <a:lnTo>
                  <a:pt x="83067" y="163696"/>
                </a:lnTo>
                <a:cubicBezTo>
                  <a:pt x="70710" y="171934"/>
                  <a:pt x="56498" y="177908"/>
                  <a:pt x="45997" y="188409"/>
                </a:cubicBezTo>
                <a:lnTo>
                  <a:pt x="8927" y="225480"/>
                </a:lnTo>
                <a:cubicBezTo>
                  <a:pt x="13046" y="279026"/>
                  <a:pt x="-20652" y="352569"/>
                  <a:pt x="21284" y="386118"/>
                </a:cubicBezTo>
                <a:cubicBezTo>
                  <a:pt x="138086" y="479559"/>
                  <a:pt x="190267" y="350385"/>
                  <a:pt x="268419" y="324334"/>
                </a:cubicBezTo>
                <a:lnTo>
                  <a:pt x="305489" y="311977"/>
                </a:lnTo>
                <a:cubicBezTo>
                  <a:pt x="350797" y="316096"/>
                  <a:pt x="396269" y="318691"/>
                  <a:pt x="441413" y="324334"/>
                </a:cubicBezTo>
                <a:cubicBezTo>
                  <a:pt x="462253" y="326939"/>
                  <a:pt x="482195" y="336690"/>
                  <a:pt x="503197" y="336690"/>
                </a:cubicBezTo>
                <a:cubicBezTo>
                  <a:pt x="540495" y="336690"/>
                  <a:pt x="577338" y="328453"/>
                  <a:pt x="614408" y="324334"/>
                </a:cubicBezTo>
                <a:cubicBezTo>
                  <a:pt x="618527" y="311977"/>
                  <a:pt x="626765" y="300288"/>
                  <a:pt x="626765" y="287263"/>
                </a:cubicBezTo>
                <a:cubicBezTo>
                  <a:pt x="626765" y="219320"/>
                  <a:pt x="654377" y="107642"/>
                  <a:pt x="577338" y="64842"/>
                </a:cubicBezTo>
                <a:cubicBezTo>
                  <a:pt x="457831" y="-1551"/>
                  <a:pt x="538208" y="11296"/>
                  <a:pt x="478484" y="3058"/>
                </a:cubicBezTo>
                <a:close/>
              </a:path>
            </a:pathLst>
          </a:custGeom>
          <a:solidFill>
            <a:srgbClr val="F47F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7A15E8A-1886-4DF6-80D6-F3B7C4E9C1C3}"/>
              </a:ext>
            </a:extLst>
          </p:cNvPr>
          <p:cNvSpPr/>
          <p:nvPr/>
        </p:nvSpPr>
        <p:spPr>
          <a:xfrm>
            <a:off x="6524368" y="5239294"/>
            <a:ext cx="1068443" cy="210035"/>
          </a:xfrm>
          <a:custGeom>
            <a:avLst/>
            <a:gdLst>
              <a:gd name="connsiteX0" fmla="*/ 0 w 1000898"/>
              <a:gd name="connsiteY0" fmla="*/ 531341 h 531341"/>
              <a:gd name="connsiteX1" fmla="*/ 271849 w 1000898"/>
              <a:gd name="connsiteY1" fmla="*/ 321276 h 531341"/>
              <a:gd name="connsiteX2" fmla="*/ 1000898 w 1000898"/>
              <a:gd name="connsiteY2" fmla="*/ 0 h 531341"/>
            </a:gdLst>
            <a:ahLst/>
            <a:cxnLst>
              <a:cxn ang="0">
                <a:pos x="connsiteX0" y="connsiteY0"/>
              </a:cxn>
              <a:cxn ang="0">
                <a:pos x="connsiteX1" y="connsiteY1"/>
              </a:cxn>
              <a:cxn ang="0">
                <a:pos x="connsiteX2" y="connsiteY2"/>
              </a:cxn>
            </a:cxnLst>
            <a:rect l="l" t="t" r="r" b="b"/>
            <a:pathLst>
              <a:path w="1000898" h="531341">
                <a:moveTo>
                  <a:pt x="0" y="531341"/>
                </a:moveTo>
                <a:cubicBezTo>
                  <a:pt x="52516" y="470587"/>
                  <a:pt x="105033" y="409833"/>
                  <a:pt x="271849" y="321276"/>
                </a:cubicBezTo>
                <a:cubicBezTo>
                  <a:pt x="438665" y="232719"/>
                  <a:pt x="719781" y="116359"/>
                  <a:pt x="1000898"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597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279B9AC-B93A-424C-8FED-BCD158632DD0}"/>
              </a:ext>
            </a:extLst>
          </p:cNvPr>
          <p:cNvPicPr>
            <a:picLocks noChangeAspect="1"/>
          </p:cNvPicPr>
          <p:nvPr/>
        </p:nvPicPr>
        <p:blipFill rotWithShape="1">
          <a:blip r:embed="rId2"/>
          <a:srcRect l="2750" t="4467" r="5500"/>
          <a:stretch/>
        </p:blipFill>
        <p:spPr>
          <a:xfrm>
            <a:off x="3721102" y="708462"/>
            <a:ext cx="5101190" cy="2960037"/>
          </a:xfrm>
          <a:prstGeom prst="rect">
            <a:avLst/>
          </a:prstGeom>
        </p:spPr>
      </p:pic>
      <p:pic>
        <p:nvPicPr>
          <p:cNvPr id="2" name="Picture 1">
            <a:extLst>
              <a:ext uri="{FF2B5EF4-FFF2-40B4-BE49-F238E27FC236}">
                <a16:creationId xmlns:a16="http://schemas.microsoft.com/office/drawing/2014/main" id="{A516F27B-7713-429C-98D6-F24033387BD0}"/>
              </a:ext>
            </a:extLst>
          </p:cNvPr>
          <p:cNvPicPr>
            <a:picLocks noChangeAspect="1"/>
          </p:cNvPicPr>
          <p:nvPr/>
        </p:nvPicPr>
        <p:blipFill rotWithShape="1">
          <a:blip r:embed="rId3"/>
          <a:srcRect t="2881"/>
          <a:stretch/>
        </p:blipFill>
        <p:spPr>
          <a:xfrm>
            <a:off x="400749" y="755536"/>
            <a:ext cx="2678408" cy="2973240"/>
          </a:xfrm>
          <a:prstGeom prst="rect">
            <a:avLst/>
          </a:prstGeom>
        </p:spPr>
      </p:pic>
      <p:graphicFrame>
        <p:nvGraphicFramePr>
          <p:cNvPr id="5" name="Table 4"/>
          <p:cNvGraphicFramePr>
            <a:graphicFrameLocks noGrp="1"/>
          </p:cNvGraphicFramePr>
          <p:nvPr>
            <p:extLst/>
          </p:nvPr>
        </p:nvGraphicFramePr>
        <p:xfrm>
          <a:off x="1889760" y="6210008"/>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Ingios VICM Calibration Record</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032" t="11756" r="5495" b="8893"/>
          <a:stretch/>
        </p:blipFill>
        <p:spPr>
          <a:xfrm>
            <a:off x="8061084" y="6284443"/>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59"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3A80AD0-A5DD-4D6D-A580-27F6566E2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38" y="3841390"/>
            <a:ext cx="2974241" cy="2230681"/>
          </a:xfrm>
          <a:prstGeom prst="rect">
            <a:avLst/>
          </a:prstGeom>
        </p:spPr>
      </p:pic>
      <p:pic>
        <p:nvPicPr>
          <p:cNvPr id="21" name="Picture 20">
            <a:extLst>
              <a:ext uri="{FF2B5EF4-FFF2-40B4-BE49-F238E27FC236}">
                <a16:creationId xmlns:a16="http://schemas.microsoft.com/office/drawing/2014/main" id="{FA8103D0-DD17-4975-BA2F-D6C034FFEE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8956" y="3744308"/>
            <a:ext cx="4138246" cy="2327763"/>
          </a:xfrm>
          <a:prstGeom prst="rect">
            <a:avLst/>
          </a:prstGeom>
        </p:spPr>
      </p:pic>
      <p:sp>
        <p:nvSpPr>
          <p:cNvPr id="26" name="TextBox 25">
            <a:extLst>
              <a:ext uri="{FF2B5EF4-FFF2-40B4-BE49-F238E27FC236}">
                <a16:creationId xmlns:a16="http://schemas.microsoft.com/office/drawing/2014/main" id="{B790DE87-9F2E-4B6B-BAF5-2FFB1A06D98B}"/>
              </a:ext>
            </a:extLst>
          </p:cNvPr>
          <p:cNvSpPr txBox="1"/>
          <p:nvPr/>
        </p:nvSpPr>
        <p:spPr>
          <a:xfrm>
            <a:off x="573608" y="5542982"/>
            <a:ext cx="2332690" cy="430887"/>
          </a:xfrm>
          <a:prstGeom prst="rect">
            <a:avLst/>
          </a:prstGeom>
          <a:solidFill>
            <a:schemeClr val="bg2"/>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Mr</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 @ 10 psi cyclic stress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12 in. diameter loading plate</a:t>
            </a:r>
          </a:p>
        </p:txBody>
      </p:sp>
      <p:sp>
        <p:nvSpPr>
          <p:cNvPr id="43" name="TextBox 42">
            <a:extLst>
              <a:ext uri="{FF2B5EF4-FFF2-40B4-BE49-F238E27FC236}">
                <a16:creationId xmlns:a16="http://schemas.microsoft.com/office/drawing/2014/main" id="{70BC390C-9247-4FD1-B4BE-B5F8A1AEB97C}"/>
              </a:ext>
            </a:extLst>
          </p:cNvPr>
          <p:cNvSpPr txBox="1"/>
          <p:nvPr/>
        </p:nvSpPr>
        <p:spPr>
          <a:xfrm>
            <a:off x="4262633" y="5684419"/>
            <a:ext cx="3735318" cy="261610"/>
          </a:xfrm>
          <a:prstGeom prst="rect">
            <a:avLst/>
          </a:prstGeom>
          <a:solidFill>
            <a:schemeClr val="bg2"/>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k1 and k2 values for 30 in. diameter static plate load test </a:t>
            </a:r>
          </a:p>
        </p:txBody>
      </p:sp>
      <p:sp>
        <p:nvSpPr>
          <p:cNvPr id="41" name="Rectangle 40">
            <a:extLst>
              <a:ext uri="{FF2B5EF4-FFF2-40B4-BE49-F238E27FC236}">
                <a16:creationId xmlns:a16="http://schemas.microsoft.com/office/drawing/2014/main" id="{7CD25824-5B8A-4B59-B874-4FCB2C9F3508}"/>
              </a:ext>
            </a:extLst>
          </p:cNvPr>
          <p:cNvSpPr/>
          <p:nvPr/>
        </p:nvSpPr>
        <p:spPr>
          <a:xfrm>
            <a:off x="402638" y="80011"/>
            <a:ext cx="8307022" cy="56632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Ingios VICM calibration record provided below are results from recent off-site calibration (June 21-22, 2017) performed on the CS56 smooth drum vibratory roller used at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MnROAD</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calibration plots summarize the calibration validity range for the three measurement parameters presented, coefficient of determination (R</a:t>
            </a: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value, and the standard error (RE) values of the measured versus predicted values. Site and material specific calibration is planned for August 14-18 cell construction. </a:t>
            </a:r>
          </a:p>
        </p:txBody>
      </p:sp>
      <p:sp>
        <p:nvSpPr>
          <p:cNvPr id="44" name="TextBox 43">
            <a:extLst>
              <a:ext uri="{FF2B5EF4-FFF2-40B4-BE49-F238E27FC236}">
                <a16:creationId xmlns:a16="http://schemas.microsoft.com/office/drawing/2014/main" id="{A22FED67-F200-4627-B458-2E723A9F4D9B}"/>
              </a:ext>
            </a:extLst>
          </p:cNvPr>
          <p:cNvSpPr txBox="1"/>
          <p:nvPr/>
        </p:nvSpPr>
        <p:spPr>
          <a:xfrm>
            <a:off x="1242227" y="992041"/>
            <a:ext cx="1295061"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Composite Resilient Modulus at 10 psi cyclic stress</a:t>
            </a:r>
          </a:p>
        </p:txBody>
      </p:sp>
      <p:sp>
        <p:nvSpPr>
          <p:cNvPr id="47" name="TextBox 46">
            <a:extLst>
              <a:ext uri="{FF2B5EF4-FFF2-40B4-BE49-F238E27FC236}">
                <a16:creationId xmlns:a16="http://schemas.microsoft.com/office/drawing/2014/main" id="{39EE834C-04A1-43C8-A960-906BFA24073E}"/>
              </a:ext>
            </a:extLst>
          </p:cNvPr>
          <p:cNvSpPr txBox="1"/>
          <p:nvPr/>
        </p:nvSpPr>
        <p:spPr>
          <a:xfrm>
            <a:off x="4158956" y="893858"/>
            <a:ext cx="12950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Modulus of Subgrade Reaction at 10 psi (initial load)</a:t>
            </a:r>
          </a:p>
        </p:txBody>
      </p:sp>
      <p:sp>
        <p:nvSpPr>
          <p:cNvPr id="48" name="TextBox 47">
            <a:extLst>
              <a:ext uri="{FF2B5EF4-FFF2-40B4-BE49-F238E27FC236}">
                <a16:creationId xmlns:a16="http://schemas.microsoft.com/office/drawing/2014/main" id="{F679D0EC-550C-491B-BD5A-325E505EF30D}"/>
              </a:ext>
            </a:extLst>
          </p:cNvPr>
          <p:cNvSpPr txBox="1"/>
          <p:nvPr/>
        </p:nvSpPr>
        <p:spPr>
          <a:xfrm>
            <a:off x="6890432" y="893858"/>
            <a:ext cx="1295061"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Modulus of Subgrade Reaction at 10 psi (reload)</a:t>
            </a:r>
          </a:p>
        </p:txBody>
      </p:sp>
    </p:spTree>
    <p:extLst>
      <p:ext uri="{BB962C8B-B14F-4D97-AF65-F5344CB8AC3E}">
        <p14:creationId xmlns:p14="http://schemas.microsoft.com/office/powerpoint/2010/main" val="181747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889760" y="6210010"/>
          <a:ext cx="6123260" cy="622935"/>
        </p:xfrm>
        <a:graphic>
          <a:graphicData uri="http://schemas.openxmlformats.org/drawingml/2006/table">
            <a:tbl>
              <a:tblPr>
                <a:tableStyleId>{5C22544A-7EE6-4342-B048-85BDC9FD1C3A}</a:tableStyleId>
              </a:tblPr>
              <a:tblGrid>
                <a:gridCol w="1016933">
                  <a:extLst>
                    <a:ext uri="{9D8B030D-6E8A-4147-A177-3AD203B41FA5}">
                      <a16:colId xmlns:a16="http://schemas.microsoft.com/office/drawing/2014/main" val="20000"/>
                    </a:ext>
                  </a:extLst>
                </a:gridCol>
                <a:gridCol w="120358">
                  <a:extLst>
                    <a:ext uri="{9D8B030D-6E8A-4147-A177-3AD203B41FA5}">
                      <a16:colId xmlns:a16="http://schemas.microsoft.com/office/drawing/2014/main" val="20001"/>
                    </a:ext>
                  </a:extLst>
                </a:gridCol>
                <a:gridCol w="4985969">
                  <a:extLst>
                    <a:ext uri="{9D8B030D-6E8A-4147-A177-3AD203B41FA5}">
                      <a16:colId xmlns:a16="http://schemas.microsoft.com/office/drawing/2014/main" val="20002"/>
                    </a:ext>
                  </a:extLst>
                </a:gridCol>
              </a:tblGrid>
              <a:tr h="182880">
                <a:tc gridSpan="3">
                  <a:txBody>
                    <a:bodyPr/>
                    <a:lstStyle/>
                    <a:p>
                      <a:pPr algn="ctr" fontAlgn="ctr"/>
                      <a:r>
                        <a:rPr lang="en-US" sz="1100" b="1" i="0" u="none" strike="noStrike" baseline="0" dirty="0">
                          <a:solidFill>
                            <a:schemeClr val="dk1"/>
                          </a:solidFill>
                          <a:effectLst/>
                          <a:latin typeface="Arial" panose="020B0604020202020204" pitchFamily="34" charset="0"/>
                          <a:cs typeface="Arial" panose="020B0604020202020204" pitchFamily="34" charset="0"/>
                        </a:rPr>
                        <a:t>Box and Jitter plots of </a:t>
                      </a:r>
                      <a:r>
                        <a:rPr lang="en-US" sz="1100" b="1" i="0" u="none" strike="noStrike" baseline="0" dirty="0" err="1">
                          <a:solidFill>
                            <a:schemeClr val="dk1"/>
                          </a:solidFill>
                          <a:effectLst/>
                          <a:latin typeface="Arial" panose="020B0604020202020204" pitchFamily="34" charset="0"/>
                          <a:cs typeface="Arial" panose="020B0604020202020204" pitchFamily="34" charset="0"/>
                        </a:rPr>
                        <a:t>M</a:t>
                      </a:r>
                      <a:r>
                        <a:rPr lang="en-US" sz="1100" b="1" i="0" u="none" strike="noStrike" baseline="-25000" dirty="0" err="1">
                          <a:solidFill>
                            <a:schemeClr val="dk1"/>
                          </a:solidFill>
                          <a:effectLst/>
                          <a:latin typeface="Arial" panose="020B0604020202020204" pitchFamily="34" charset="0"/>
                          <a:cs typeface="Arial" panose="020B0604020202020204" pitchFamily="34" charset="0"/>
                        </a:rPr>
                        <a:t>r</a:t>
                      </a:r>
                      <a:r>
                        <a:rPr lang="en-US" sz="1100" b="1" i="0" u="none" strike="noStrike" baseline="-25000" dirty="0">
                          <a:solidFill>
                            <a:schemeClr val="dk1"/>
                          </a:solidFill>
                          <a:effectLst/>
                          <a:latin typeface="Arial" panose="020B0604020202020204" pitchFamily="34" charset="0"/>
                          <a:cs typeface="Arial" panose="020B0604020202020204" pitchFamily="34" charset="0"/>
                        </a:rPr>
                        <a:t>-Comp</a:t>
                      </a:r>
                      <a:r>
                        <a:rPr lang="en-US" sz="1100" b="1" i="0" u="none" strike="noStrike" baseline="0" dirty="0">
                          <a:solidFill>
                            <a:schemeClr val="dk1"/>
                          </a:solidFill>
                          <a:effectLst/>
                          <a:latin typeface="Arial" panose="020B0604020202020204" pitchFamily="34" charset="0"/>
                          <a:cs typeface="Arial" panose="020B0604020202020204" pitchFamily="34" charset="0"/>
                        </a:rPr>
                        <a:t> @ 30 psi plate contact stress</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2017 </a:t>
                      </a: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Unbound Layer Evaluation Using Intelligent Compaction</a:t>
                      </a:r>
                    </a:p>
                  </a:txBody>
                  <a:tcPr marL="9525" marR="9525" marT="9525" marB="0" anchor="ctr">
                    <a:solidFill>
                      <a:schemeClr val="bg1"/>
                    </a:solidFill>
                  </a:tcPr>
                </a:tc>
                <a:extLst>
                  <a:ext uri="{0D108BD9-81ED-4DB2-BD59-A6C34878D82A}">
                    <a16:rowId xmlns:a16="http://schemas.microsoft.com/office/drawing/2014/main" val="10001"/>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PROJECT ID: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b="0" i="0" u="none" strike="noStrike" dirty="0" err="1">
                          <a:solidFill>
                            <a:srgbClr val="000000"/>
                          </a:solidFill>
                          <a:effectLst/>
                          <a:latin typeface="Arial" panose="020B0604020202020204" pitchFamily="34" charset="0"/>
                          <a:cs typeface="Arial" panose="020B0604020202020204" pitchFamily="34" charset="0"/>
                        </a:rPr>
                        <a:t>MnROAD_IC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2"/>
                  </a:ext>
                </a:extLst>
              </a:tr>
              <a:tr h="0">
                <a:tc>
                  <a:txBody>
                    <a:bodyPr/>
                    <a:lstStyle/>
                    <a:p>
                      <a:pPr algn="l" fontAlgn="ctr"/>
                      <a:r>
                        <a:rPr lang="en-US" sz="900" u="none" strike="noStrike" dirty="0">
                          <a:effectLst/>
                          <a:latin typeface="Arial" panose="020B0604020202020204" pitchFamily="34" charset="0"/>
                          <a:cs typeface="Arial" panose="020B0604020202020204" pitchFamily="34" charset="0"/>
                        </a:rPr>
                        <a:t>  LOCATION: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l" fontAlgn="ct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err="1">
                          <a:effectLst/>
                          <a:latin typeface="Arial" panose="020B0604020202020204" pitchFamily="34" charset="0"/>
                          <a:cs typeface="Arial" panose="020B0604020202020204" pitchFamily="34" charset="0"/>
                        </a:rPr>
                        <a:t>MnROAD</a:t>
                      </a:r>
                      <a:r>
                        <a:rPr lang="en-US" sz="900" u="none" strike="noStrike" dirty="0">
                          <a:effectLst/>
                          <a:latin typeface="Arial" panose="020B0604020202020204" pitchFamily="34" charset="0"/>
                          <a:cs typeface="Arial" panose="020B0604020202020204" pitchFamily="34" charset="0"/>
                        </a:rPr>
                        <a:t>, Albertville, Wright County, MN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32" t="11756" r="5495" b="8893"/>
          <a:stretch/>
        </p:blipFill>
        <p:spPr>
          <a:xfrm>
            <a:off x="8061084" y="6284445"/>
            <a:ext cx="1026160" cy="499121"/>
          </a:xfrm>
          <a:prstGeom prst="rect">
            <a:avLst/>
          </a:prstGeom>
        </p:spPr>
      </p:pic>
      <p:cxnSp>
        <p:nvCxnSpPr>
          <p:cNvPr id="7" name="Straight Connector 6"/>
          <p:cNvCxnSpPr>
            <a:cxnSpLocks/>
          </p:cNvCxnSpPr>
          <p:nvPr/>
        </p:nvCxnSpPr>
        <p:spPr>
          <a:xfrm>
            <a:off x="8008604" y="6210008"/>
            <a:ext cx="0" cy="63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89761" y="6210008"/>
            <a:ext cx="7254241" cy="647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H="1" flipV="1">
            <a:off x="1889759" y="6381360"/>
            <a:ext cx="61081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9144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9859C431-DD43-4E2D-8084-0756F2E9C48C}"/>
              </a:ext>
            </a:extLst>
          </p:cNvPr>
          <p:cNvGrpSpPr/>
          <p:nvPr/>
        </p:nvGrpSpPr>
        <p:grpSpPr>
          <a:xfrm>
            <a:off x="181209" y="76342"/>
            <a:ext cx="701238" cy="391500"/>
            <a:chOff x="-1516380" y="-30480"/>
            <a:chExt cx="1219198" cy="716590"/>
          </a:xfrm>
        </p:grpSpPr>
        <p:sp>
          <p:nvSpPr>
            <p:cNvPr id="39" name="Oval 38">
              <a:extLst>
                <a:ext uri="{FF2B5EF4-FFF2-40B4-BE49-F238E27FC236}">
                  <a16:creationId xmlns:a16="http://schemas.microsoft.com/office/drawing/2014/main" id="{10038C5D-1A52-438E-8C9F-5727CBAE883D}"/>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E483468C-1421-4ACF-BA28-E7F6B6FF5E82}"/>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7">
              <a:extLst>
                <a:ext uri="{FF2B5EF4-FFF2-40B4-BE49-F238E27FC236}">
                  <a16:creationId xmlns:a16="http://schemas.microsoft.com/office/drawing/2014/main" id="{EA2C9860-010A-49DB-8023-ADD8E398CFC9}"/>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8">
              <a:extLst>
                <a:ext uri="{FF2B5EF4-FFF2-40B4-BE49-F238E27FC236}">
                  <a16:creationId xmlns:a16="http://schemas.microsoft.com/office/drawing/2014/main" id="{C2139B2D-8E9A-4892-8A22-CF7EBF9FD6C5}"/>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289C64-61C9-4F07-B970-ED7EF903C8EA}"/>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4BF586-3EA3-482A-81BC-296A7708DBF1}"/>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25A23F-6166-4B0B-8A07-EA8BD3603E52}"/>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676C5AC-01C7-4E91-AC21-AFBFCDF53989}"/>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EAB518-DC8A-43CB-8398-B62E1B86F63D}"/>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8101AA0-F6EA-4845-AAE3-476DF000C84A}"/>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7EB740-9D45-4651-A91D-7486306A056B}"/>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2754E5-3A6A-444F-BE63-39A3B76C549A}"/>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DAB8C3-F337-496B-A5D9-CD08FB9EB94F}"/>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446FE5-2135-4A86-96CA-7B0830D80BDA}"/>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75199DD-5386-4E1E-B4F8-E965126DFDE6}"/>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E9989A5-21E3-43BE-8DE4-7C1234E50961}"/>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91B305-5D8C-4CFA-A5BE-09E7A9281C86}"/>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1BF2015-58F6-45A6-9745-BA75ED286265}"/>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B20C875-7E25-4785-A795-E2F2A9921A01}"/>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BDE1BBD-F074-4521-918F-C6D4798917B1}"/>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7B93A6F9-AEA8-485A-A3D0-99CEB81FC00E}"/>
                </a:ext>
              </a:extLst>
            </p:cNvPr>
            <p:cNvSpPr/>
            <p:nvPr/>
          </p:nvSpPr>
          <p:spPr>
            <a:xfrm>
              <a:off x="-909098" y="-30480"/>
              <a:ext cx="59458" cy="29817"/>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87401DAC-B6D8-4162-B9A0-65809D065F2F}"/>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7D511A5-7195-4CCF-A47F-7334DA16C3A8}"/>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Freeform 48">
              <a:extLst>
                <a:ext uri="{FF2B5EF4-FFF2-40B4-BE49-F238E27FC236}">
                  <a16:creationId xmlns:a16="http://schemas.microsoft.com/office/drawing/2014/main" id="{AFD09C51-6165-4DC4-AAF8-48CACBE0BBC4}"/>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83C64CC0-7B9F-43E6-89E5-CD9E04D964F6}"/>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04A992AB-AE63-4346-9FC6-C0E5B839BBF6}"/>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Straight Connector 64">
              <a:extLst>
                <a:ext uri="{FF2B5EF4-FFF2-40B4-BE49-F238E27FC236}">
                  <a16:creationId xmlns:a16="http://schemas.microsoft.com/office/drawing/2014/main" id="{AD98DD03-4048-47C6-9925-FB807C46CF7E}"/>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F62757DE-53C2-4621-95F0-A32E81F7B1B3}"/>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76090B5-0AE4-4342-88AC-91705B08F00B}"/>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7D1A1FE9-1C85-40DF-867A-0758C181D957}"/>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5" name="Picture 74">
            <a:extLst>
              <a:ext uri="{FF2B5EF4-FFF2-40B4-BE49-F238E27FC236}">
                <a16:creationId xmlns:a16="http://schemas.microsoft.com/office/drawing/2014/main" id="{1771D2F5-6C1A-443D-B60D-27153816BC74}"/>
              </a:ext>
            </a:extLst>
          </p:cNvPr>
          <p:cNvPicPr>
            <a:picLocks noChangeAspect="1"/>
          </p:cNvPicPr>
          <p:nvPr/>
        </p:nvPicPr>
        <p:blipFill>
          <a:blip r:embed="rId3"/>
          <a:stretch>
            <a:fillRect/>
          </a:stretch>
        </p:blipFill>
        <p:spPr>
          <a:xfrm>
            <a:off x="104459" y="530270"/>
            <a:ext cx="4096658" cy="914400"/>
          </a:xfrm>
          <a:prstGeom prst="rect">
            <a:avLst/>
          </a:prstGeom>
        </p:spPr>
      </p:pic>
      <p:pic>
        <p:nvPicPr>
          <p:cNvPr id="76" name="Picture 75">
            <a:extLst>
              <a:ext uri="{FF2B5EF4-FFF2-40B4-BE49-F238E27FC236}">
                <a16:creationId xmlns:a16="http://schemas.microsoft.com/office/drawing/2014/main" id="{B480254B-51EB-45CC-8F3A-C94241F2DCD3}"/>
              </a:ext>
            </a:extLst>
          </p:cNvPr>
          <p:cNvPicPr>
            <a:picLocks noChangeAspect="1"/>
          </p:cNvPicPr>
          <p:nvPr/>
        </p:nvPicPr>
        <p:blipFill>
          <a:blip r:embed="rId4"/>
          <a:stretch>
            <a:fillRect/>
          </a:stretch>
        </p:blipFill>
        <p:spPr>
          <a:xfrm>
            <a:off x="104459" y="1454911"/>
            <a:ext cx="4082143" cy="914400"/>
          </a:xfrm>
          <a:prstGeom prst="rect">
            <a:avLst/>
          </a:prstGeom>
        </p:spPr>
      </p:pic>
      <p:pic>
        <p:nvPicPr>
          <p:cNvPr id="78" name="Picture 77">
            <a:extLst>
              <a:ext uri="{FF2B5EF4-FFF2-40B4-BE49-F238E27FC236}">
                <a16:creationId xmlns:a16="http://schemas.microsoft.com/office/drawing/2014/main" id="{22ED620F-C744-4E5F-985E-1D9C5CB7946E}"/>
              </a:ext>
            </a:extLst>
          </p:cNvPr>
          <p:cNvPicPr>
            <a:picLocks noChangeAspect="1"/>
          </p:cNvPicPr>
          <p:nvPr/>
        </p:nvPicPr>
        <p:blipFill>
          <a:blip r:embed="rId5"/>
          <a:stretch>
            <a:fillRect/>
          </a:stretch>
        </p:blipFill>
        <p:spPr>
          <a:xfrm>
            <a:off x="123865" y="2365876"/>
            <a:ext cx="4181707" cy="914400"/>
          </a:xfrm>
          <a:prstGeom prst="rect">
            <a:avLst/>
          </a:prstGeom>
        </p:spPr>
      </p:pic>
      <p:pic>
        <p:nvPicPr>
          <p:cNvPr id="79" name="Picture 78">
            <a:extLst>
              <a:ext uri="{FF2B5EF4-FFF2-40B4-BE49-F238E27FC236}">
                <a16:creationId xmlns:a16="http://schemas.microsoft.com/office/drawing/2014/main" id="{E6284499-6619-4C8E-A413-06507A60ABCC}"/>
              </a:ext>
            </a:extLst>
          </p:cNvPr>
          <p:cNvPicPr>
            <a:picLocks noChangeAspect="1"/>
          </p:cNvPicPr>
          <p:nvPr/>
        </p:nvPicPr>
        <p:blipFill>
          <a:blip r:embed="rId6"/>
          <a:stretch>
            <a:fillRect/>
          </a:stretch>
        </p:blipFill>
        <p:spPr>
          <a:xfrm>
            <a:off x="119325" y="3272436"/>
            <a:ext cx="4096658" cy="914400"/>
          </a:xfrm>
          <a:prstGeom prst="rect">
            <a:avLst/>
          </a:prstGeom>
        </p:spPr>
      </p:pic>
      <p:pic>
        <p:nvPicPr>
          <p:cNvPr id="80" name="Picture 79">
            <a:extLst>
              <a:ext uri="{FF2B5EF4-FFF2-40B4-BE49-F238E27FC236}">
                <a16:creationId xmlns:a16="http://schemas.microsoft.com/office/drawing/2014/main" id="{ED781026-95FD-49B8-A883-17C8EABC7BCE}"/>
              </a:ext>
            </a:extLst>
          </p:cNvPr>
          <p:cNvPicPr>
            <a:picLocks noChangeAspect="1"/>
          </p:cNvPicPr>
          <p:nvPr/>
        </p:nvPicPr>
        <p:blipFill>
          <a:blip r:embed="rId7"/>
          <a:stretch>
            <a:fillRect/>
          </a:stretch>
        </p:blipFill>
        <p:spPr>
          <a:xfrm>
            <a:off x="138733" y="4186995"/>
            <a:ext cx="4166839" cy="914400"/>
          </a:xfrm>
          <a:prstGeom prst="rect">
            <a:avLst/>
          </a:prstGeom>
        </p:spPr>
      </p:pic>
      <p:pic>
        <p:nvPicPr>
          <p:cNvPr id="83" name="Picture 82">
            <a:extLst>
              <a:ext uri="{FF2B5EF4-FFF2-40B4-BE49-F238E27FC236}">
                <a16:creationId xmlns:a16="http://schemas.microsoft.com/office/drawing/2014/main" id="{68A42428-EBB6-4EE4-BF53-13E02966A0FF}"/>
              </a:ext>
            </a:extLst>
          </p:cNvPr>
          <p:cNvPicPr>
            <a:picLocks noChangeAspect="1"/>
          </p:cNvPicPr>
          <p:nvPr/>
        </p:nvPicPr>
        <p:blipFill>
          <a:blip r:embed="rId8"/>
          <a:stretch>
            <a:fillRect/>
          </a:stretch>
        </p:blipFill>
        <p:spPr>
          <a:xfrm>
            <a:off x="181209" y="5098111"/>
            <a:ext cx="4166839" cy="914400"/>
          </a:xfrm>
          <a:prstGeom prst="rect">
            <a:avLst/>
          </a:prstGeom>
        </p:spPr>
      </p:pic>
      <p:pic>
        <p:nvPicPr>
          <p:cNvPr id="84" name="Picture 83">
            <a:extLst>
              <a:ext uri="{FF2B5EF4-FFF2-40B4-BE49-F238E27FC236}">
                <a16:creationId xmlns:a16="http://schemas.microsoft.com/office/drawing/2014/main" id="{2BF26782-BA09-4AC9-BB88-9A643F499F9C}"/>
              </a:ext>
            </a:extLst>
          </p:cNvPr>
          <p:cNvPicPr>
            <a:picLocks noChangeAspect="1"/>
          </p:cNvPicPr>
          <p:nvPr/>
        </p:nvPicPr>
        <p:blipFill>
          <a:blip r:embed="rId9"/>
          <a:stretch>
            <a:fillRect/>
          </a:stretch>
        </p:blipFill>
        <p:spPr>
          <a:xfrm>
            <a:off x="4746211" y="2190604"/>
            <a:ext cx="4181707" cy="914400"/>
          </a:xfrm>
          <a:prstGeom prst="rect">
            <a:avLst/>
          </a:prstGeom>
        </p:spPr>
      </p:pic>
      <p:pic>
        <p:nvPicPr>
          <p:cNvPr id="85" name="Picture 84">
            <a:extLst>
              <a:ext uri="{FF2B5EF4-FFF2-40B4-BE49-F238E27FC236}">
                <a16:creationId xmlns:a16="http://schemas.microsoft.com/office/drawing/2014/main" id="{F69D8E67-EA63-4996-9E2A-75244E1B4658}"/>
              </a:ext>
            </a:extLst>
          </p:cNvPr>
          <p:cNvPicPr>
            <a:picLocks noChangeAspect="1"/>
          </p:cNvPicPr>
          <p:nvPr/>
        </p:nvPicPr>
        <p:blipFill>
          <a:blip r:embed="rId10"/>
          <a:stretch>
            <a:fillRect/>
          </a:stretch>
        </p:blipFill>
        <p:spPr>
          <a:xfrm>
            <a:off x="4746211" y="3267702"/>
            <a:ext cx="4060372" cy="914400"/>
          </a:xfrm>
          <a:prstGeom prst="rect">
            <a:avLst/>
          </a:prstGeom>
        </p:spPr>
      </p:pic>
      <p:pic>
        <p:nvPicPr>
          <p:cNvPr id="86" name="Picture 85">
            <a:extLst>
              <a:ext uri="{FF2B5EF4-FFF2-40B4-BE49-F238E27FC236}">
                <a16:creationId xmlns:a16="http://schemas.microsoft.com/office/drawing/2014/main" id="{AE13BFD5-B9CD-4332-9A84-2D6A95199561}"/>
              </a:ext>
            </a:extLst>
          </p:cNvPr>
          <p:cNvPicPr>
            <a:picLocks noChangeAspect="1"/>
          </p:cNvPicPr>
          <p:nvPr/>
        </p:nvPicPr>
        <p:blipFill>
          <a:blip r:embed="rId11"/>
          <a:stretch>
            <a:fillRect/>
          </a:stretch>
        </p:blipFill>
        <p:spPr>
          <a:xfrm>
            <a:off x="4728069" y="4153628"/>
            <a:ext cx="4060372" cy="914400"/>
          </a:xfrm>
          <a:prstGeom prst="rect">
            <a:avLst/>
          </a:prstGeom>
        </p:spPr>
      </p:pic>
      <p:pic>
        <p:nvPicPr>
          <p:cNvPr id="87" name="Picture 86">
            <a:extLst>
              <a:ext uri="{FF2B5EF4-FFF2-40B4-BE49-F238E27FC236}">
                <a16:creationId xmlns:a16="http://schemas.microsoft.com/office/drawing/2014/main" id="{D0E53C7F-B382-4CBE-8EB5-E27AE3F2D4FD}"/>
              </a:ext>
            </a:extLst>
          </p:cNvPr>
          <p:cNvPicPr>
            <a:picLocks noChangeAspect="1"/>
          </p:cNvPicPr>
          <p:nvPr/>
        </p:nvPicPr>
        <p:blipFill>
          <a:blip r:embed="rId12"/>
          <a:stretch>
            <a:fillRect/>
          </a:stretch>
        </p:blipFill>
        <p:spPr>
          <a:xfrm>
            <a:off x="4728069" y="5154323"/>
            <a:ext cx="4181707" cy="914400"/>
          </a:xfrm>
          <a:prstGeom prst="rect">
            <a:avLst/>
          </a:prstGeom>
        </p:spPr>
      </p:pic>
      <p:pic>
        <p:nvPicPr>
          <p:cNvPr id="88" name="Picture 87">
            <a:extLst>
              <a:ext uri="{FF2B5EF4-FFF2-40B4-BE49-F238E27FC236}">
                <a16:creationId xmlns:a16="http://schemas.microsoft.com/office/drawing/2014/main" id="{C1E74C62-D86A-4773-9E1E-32A5C6D71BBD}"/>
              </a:ext>
            </a:extLst>
          </p:cNvPr>
          <p:cNvPicPr>
            <a:picLocks noChangeAspect="1"/>
          </p:cNvPicPr>
          <p:nvPr/>
        </p:nvPicPr>
        <p:blipFill>
          <a:blip r:embed="rId13"/>
          <a:stretch>
            <a:fillRect/>
          </a:stretch>
        </p:blipFill>
        <p:spPr>
          <a:xfrm>
            <a:off x="4728069" y="462784"/>
            <a:ext cx="4096658" cy="914400"/>
          </a:xfrm>
          <a:prstGeom prst="rect">
            <a:avLst/>
          </a:prstGeom>
        </p:spPr>
      </p:pic>
      <p:sp>
        <p:nvSpPr>
          <p:cNvPr id="70" name="TextBox 69">
            <a:extLst>
              <a:ext uri="{FF2B5EF4-FFF2-40B4-BE49-F238E27FC236}">
                <a16:creationId xmlns:a16="http://schemas.microsoft.com/office/drawing/2014/main" id="{E3F0C2B1-99A4-472B-A6DC-E2AD1F209D5B}"/>
              </a:ext>
            </a:extLst>
          </p:cNvPr>
          <p:cNvSpPr txBox="1"/>
          <p:nvPr/>
        </p:nvSpPr>
        <p:spPr>
          <a:xfrm>
            <a:off x="3389544" y="486311"/>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[124-424]</a:t>
            </a:r>
          </a:p>
        </p:txBody>
      </p:sp>
      <p:sp>
        <p:nvSpPr>
          <p:cNvPr id="90" name="TextBox 89">
            <a:extLst>
              <a:ext uri="{FF2B5EF4-FFF2-40B4-BE49-F238E27FC236}">
                <a16:creationId xmlns:a16="http://schemas.microsoft.com/office/drawing/2014/main" id="{D6FF34AA-9CE1-44AF-81F7-6E53872DFA0A}"/>
              </a:ext>
            </a:extLst>
          </p:cNvPr>
          <p:cNvSpPr txBox="1"/>
          <p:nvPr/>
        </p:nvSpPr>
        <p:spPr>
          <a:xfrm>
            <a:off x="3038534" y="134538"/>
            <a:ext cx="300497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Box Plots – M</a:t>
            </a:r>
            <a:r>
              <a:rPr kumimoji="0" lang="en-US" sz="1200" b="1" i="0" u="none" strike="noStrike" kern="1200" cap="none" spc="0" normalizeH="0" baseline="-2500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r-Comp</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_30 psi</a:t>
            </a:r>
          </a:p>
        </p:txBody>
      </p:sp>
      <p:sp>
        <p:nvSpPr>
          <p:cNvPr id="91" name="TextBox 90">
            <a:extLst>
              <a:ext uri="{FF2B5EF4-FFF2-40B4-BE49-F238E27FC236}">
                <a16:creationId xmlns:a16="http://schemas.microsoft.com/office/drawing/2014/main" id="{565AF607-3FE5-4959-9C5C-7502A67F02F7}"/>
              </a:ext>
            </a:extLst>
          </p:cNvPr>
          <p:cNvSpPr txBox="1"/>
          <p:nvPr/>
        </p:nvSpPr>
        <p:spPr>
          <a:xfrm>
            <a:off x="3391654" y="1500989"/>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[138-238]</a:t>
            </a:r>
          </a:p>
        </p:txBody>
      </p:sp>
      <p:pic>
        <p:nvPicPr>
          <p:cNvPr id="93" name="Picture 92">
            <a:extLst>
              <a:ext uri="{FF2B5EF4-FFF2-40B4-BE49-F238E27FC236}">
                <a16:creationId xmlns:a16="http://schemas.microsoft.com/office/drawing/2014/main" id="{F20E2370-B12A-4BC6-8C6E-970B5E6DD7C8}"/>
              </a:ext>
            </a:extLst>
          </p:cNvPr>
          <p:cNvPicPr>
            <a:picLocks noChangeAspect="1"/>
          </p:cNvPicPr>
          <p:nvPr/>
        </p:nvPicPr>
        <p:blipFill>
          <a:blip r:embed="rId14"/>
          <a:stretch>
            <a:fillRect/>
          </a:stretch>
        </p:blipFill>
        <p:spPr>
          <a:xfrm>
            <a:off x="4737140" y="1365223"/>
            <a:ext cx="4078515" cy="914400"/>
          </a:xfrm>
          <a:prstGeom prst="rect">
            <a:avLst/>
          </a:prstGeom>
        </p:spPr>
      </p:pic>
      <p:sp>
        <p:nvSpPr>
          <p:cNvPr id="92" name="TextBox 91">
            <a:extLst>
              <a:ext uri="{FF2B5EF4-FFF2-40B4-BE49-F238E27FC236}">
                <a16:creationId xmlns:a16="http://schemas.microsoft.com/office/drawing/2014/main" id="{A463C964-3BC8-4E7B-AE3A-4F47340AACD0}"/>
              </a:ext>
            </a:extLst>
          </p:cNvPr>
          <p:cNvSpPr txBox="1"/>
          <p:nvPr/>
        </p:nvSpPr>
        <p:spPr>
          <a:xfrm>
            <a:off x="7406683" y="1490349"/>
            <a:ext cx="130880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[133-235 CCRP]</a:t>
            </a:r>
          </a:p>
        </p:txBody>
      </p:sp>
      <p:sp>
        <p:nvSpPr>
          <p:cNvPr id="94" name="TextBox 93">
            <a:extLst>
              <a:ext uri="{FF2B5EF4-FFF2-40B4-BE49-F238E27FC236}">
                <a16:creationId xmlns:a16="http://schemas.microsoft.com/office/drawing/2014/main" id="{8D08E21C-B6ED-49AD-9564-926C52C26ED5}"/>
              </a:ext>
            </a:extLst>
          </p:cNvPr>
          <p:cNvSpPr txBox="1"/>
          <p:nvPr/>
        </p:nvSpPr>
        <p:spPr>
          <a:xfrm>
            <a:off x="7385787" y="681519"/>
            <a:ext cx="130880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[133-235 Base]</a:t>
            </a:r>
          </a:p>
        </p:txBody>
      </p:sp>
      <p:sp>
        <p:nvSpPr>
          <p:cNvPr id="95" name="TextBox 94">
            <a:extLst>
              <a:ext uri="{FF2B5EF4-FFF2-40B4-BE49-F238E27FC236}">
                <a16:creationId xmlns:a16="http://schemas.microsoft.com/office/drawing/2014/main" id="{6570CE79-9509-4A84-AF8C-45B1E12E9E77}"/>
              </a:ext>
            </a:extLst>
          </p:cNvPr>
          <p:cNvSpPr txBox="1"/>
          <p:nvPr/>
        </p:nvSpPr>
        <p:spPr>
          <a:xfrm>
            <a:off x="3398560" y="2393698"/>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[139-239]</a:t>
            </a:r>
          </a:p>
        </p:txBody>
      </p:sp>
      <p:sp>
        <p:nvSpPr>
          <p:cNvPr id="96" name="TextBox 95">
            <a:extLst>
              <a:ext uri="{FF2B5EF4-FFF2-40B4-BE49-F238E27FC236}">
                <a16:creationId xmlns:a16="http://schemas.microsoft.com/office/drawing/2014/main" id="{E07170B9-2063-4BAB-BA64-D11DE9DC3758}"/>
              </a:ext>
            </a:extLst>
          </p:cNvPr>
          <p:cNvSpPr txBox="1"/>
          <p:nvPr/>
        </p:nvSpPr>
        <p:spPr>
          <a:xfrm>
            <a:off x="3389544" y="4233494"/>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[188-189]</a:t>
            </a:r>
          </a:p>
        </p:txBody>
      </p:sp>
      <p:sp>
        <p:nvSpPr>
          <p:cNvPr id="97" name="TextBox 96">
            <a:extLst>
              <a:ext uri="{FF2B5EF4-FFF2-40B4-BE49-F238E27FC236}">
                <a16:creationId xmlns:a16="http://schemas.microsoft.com/office/drawing/2014/main" id="{BB47F53B-69C3-417F-890B-60D9DF94081F}"/>
              </a:ext>
            </a:extLst>
          </p:cNvPr>
          <p:cNvSpPr txBox="1"/>
          <p:nvPr/>
        </p:nvSpPr>
        <p:spPr>
          <a:xfrm>
            <a:off x="3396472" y="3228163"/>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[185-186]</a:t>
            </a:r>
          </a:p>
        </p:txBody>
      </p:sp>
      <p:sp>
        <p:nvSpPr>
          <p:cNvPr id="98" name="TextBox 97">
            <a:extLst>
              <a:ext uri="{FF2B5EF4-FFF2-40B4-BE49-F238E27FC236}">
                <a16:creationId xmlns:a16="http://schemas.microsoft.com/office/drawing/2014/main" id="{2BA0136C-3EAC-4F4E-A74D-579D99451532}"/>
              </a:ext>
            </a:extLst>
          </p:cNvPr>
          <p:cNvSpPr txBox="1"/>
          <p:nvPr/>
        </p:nvSpPr>
        <p:spPr>
          <a:xfrm>
            <a:off x="3396471" y="5168087"/>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[127-227]</a:t>
            </a:r>
          </a:p>
        </p:txBody>
      </p:sp>
      <p:sp>
        <p:nvSpPr>
          <p:cNvPr id="99" name="TextBox 98">
            <a:extLst>
              <a:ext uri="{FF2B5EF4-FFF2-40B4-BE49-F238E27FC236}">
                <a16:creationId xmlns:a16="http://schemas.microsoft.com/office/drawing/2014/main" id="{91A2335E-A832-4887-A8C7-B700B1D70077}"/>
              </a:ext>
            </a:extLst>
          </p:cNvPr>
          <p:cNvSpPr txBox="1"/>
          <p:nvPr/>
        </p:nvSpPr>
        <p:spPr>
          <a:xfrm>
            <a:off x="7889380" y="5138791"/>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[228:BX]</a:t>
            </a:r>
          </a:p>
        </p:txBody>
      </p:sp>
      <p:sp>
        <p:nvSpPr>
          <p:cNvPr id="100" name="TextBox 99">
            <a:extLst>
              <a:ext uri="{FF2B5EF4-FFF2-40B4-BE49-F238E27FC236}">
                <a16:creationId xmlns:a16="http://schemas.microsoft.com/office/drawing/2014/main" id="{8009153F-4E8E-4BBF-B1C3-6D807466503C}"/>
              </a:ext>
            </a:extLst>
          </p:cNvPr>
          <p:cNvSpPr txBox="1"/>
          <p:nvPr/>
        </p:nvSpPr>
        <p:spPr>
          <a:xfrm>
            <a:off x="7910777" y="3286357"/>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[128:TX]</a:t>
            </a:r>
          </a:p>
        </p:txBody>
      </p:sp>
      <p:sp>
        <p:nvSpPr>
          <p:cNvPr id="101" name="TextBox 100">
            <a:extLst>
              <a:ext uri="{FF2B5EF4-FFF2-40B4-BE49-F238E27FC236}">
                <a16:creationId xmlns:a16="http://schemas.microsoft.com/office/drawing/2014/main" id="{83AE8299-D6A0-45D3-BEEE-6A11846B7D0D}"/>
              </a:ext>
            </a:extLst>
          </p:cNvPr>
          <p:cNvSpPr txBox="1"/>
          <p:nvPr/>
        </p:nvSpPr>
        <p:spPr>
          <a:xfrm>
            <a:off x="7743267" y="4220340"/>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[228:F+BX]</a:t>
            </a:r>
          </a:p>
        </p:txBody>
      </p:sp>
      <p:sp>
        <p:nvSpPr>
          <p:cNvPr id="102" name="TextBox 101">
            <a:extLst>
              <a:ext uri="{FF2B5EF4-FFF2-40B4-BE49-F238E27FC236}">
                <a16:creationId xmlns:a16="http://schemas.microsoft.com/office/drawing/2014/main" id="{2C4524CB-9AC0-45F8-BD58-76F69C00E97D}"/>
              </a:ext>
            </a:extLst>
          </p:cNvPr>
          <p:cNvSpPr txBox="1"/>
          <p:nvPr/>
        </p:nvSpPr>
        <p:spPr>
          <a:xfrm>
            <a:off x="7743266" y="2321027"/>
            <a:ext cx="10171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[128:F+TX]</a:t>
            </a:r>
          </a:p>
        </p:txBody>
      </p:sp>
    </p:spTree>
    <p:extLst>
      <p:ext uri="{BB962C8B-B14F-4D97-AF65-F5344CB8AC3E}">
        <p14:creationId xmlns:p14="http://schemas.microsoft.com/office/powerpoint/2010/main" val="220749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C08B2-3429-40D7-A051-353D3331C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343" y="1843057"/>
            <a:ext cx="7271657" cy="380239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39" y="5189221"/>
            <a:ext cx="1872336" cy="894978"/>
          </a:xfrm>
          <a:prstGeom prst="rect">
            <a:avLst/>
          </a:prstGeom>
        </p:spPr>
      </p:pic>
      <p:sp>
        <p:nvSpPr>
          <p:cNvPr id="13" name="Title 1"/>
          <p:cNvSpPr>
            <a:spLocks noGrp="1"/>
          </p:cNvSpPr>
          <p:nvPr>
            <p:ph type="ctrTitle"/>
          </p:nvPr>
        </p:nvSpPr>
        <p:spPr>
          <a:xfrm>
            <a:off x="205939" y="183498"/>
            <a:ext cx="8786131" cy="1464782"/>
          </a:xfrm>
        </p:spPr>
        <p:txBody>
          <a:bodyPr>
            <a:noAutofit/>
          </a:bodyPr>
          <a:lstStyle/>
          <a:p>
            <a:r>
              <a:rPr lang="en-US" sz="4800" b="1" dirty="0">
                <a:latin typeface="+mn-lt"/>
              </a:rPr>
              <a:t>Thank you</a:t>
            </a:r>
            <a:r>
              <a:rPr lang="en-US" sz="4400" b="1" dirty="0">
                <a:latin typeface="+mn-lt"/>
              </a:rPr>
              <a:t>.</a:t>
            </a:r>
            <a:endParaRPr lang="en-US" sz="2800" b="1" dirty="0">
              <a:latin typeface="+mn-lt"/>
            </a:endParaRPr>
          </a:p>
        </p:txBody>
      </p:sp>
      <p:sp>
        <p:nvSpPr>
          <p:cNvPr id="7" name="Rectangle 2"/>
          <p:cNvSpPr txBox="1">
            <a:spLocks noChangeArrowheads="1"/>
          </p:cNvSpPr>
          <p:nvPr/>
        </p:nvSpPr>
        <p:spPr bwMode="auto">
          <a:xfrm>
            <a:off x="0" y="2914651"/>
            <a:ext cx="4302056" cy="2274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fontAlgn="base">
              <a:spcBef>
                <a:spcPct val="0"/>
              </a:spcBef>
              <a:spcAft>
                <a:spcPct val="0"/>
              </a:spcAft>
              <a:defRPr sz="5400">
                <a:solidFill>
                  <a:schemeClr val="tx1"/>
                </a:solidFill>
                <a:latin typeface="Cordia New" panose="020B0304020202020204" pitchFamily="34" charset="-34"/>
                <a:ea typeface="+mj-ea"/>
                <a:cs typeface="Cordia New" panose="020B0304020202020204" pitchFamily="34" charset="-34"/>
              </a:defRPr>
            </a:lvl1pPr>
            <a:lvl2pPr algn="l" rtl="0" fontAlgn="base">
              <a:spcBef>
                <a:spcPct val="0"/>
              </a:spcBef>
              <a:spcAft>
                <a:spcPct val="0"/>
              </a:spcAft>
              <a:defRPr sz="4000">
                <a:solidFill>
                  <a:srgbClr val="CE1126"/>
                </a:solidFill>
                <a:latin typeface="Arial Narrow" pitchFamily="34" charset="0"/>
              </a:defRPr>
            </a:lvl2pPr>
            <a:lvl3pPr algn="l" rtl="0" fontAlgn="base">
              <a:spcBef>
                <a:spcPct val="0"/>
              </a:spcBef>
              <a:spcAft>
                <a:spcPct val="0"/>
              </a:spcAft>
              <a:defRPr sz="4000">
                <a:solidFill>
                  <a:srgbClr val="CE1126"/>
                </a:solidFill>
                <a:latin typeface="Arial Narrow" pitchFamily="34" charset="0"/>
              </a:defRPr>
            </a:lvl3pPr>
            <a:lvl4pPr algn="l" rtl="0" fontAlgn="base">
              <a:spcBef>
                <a:spcPct val="0"/>
              </a:spcBef>
              <a:spcAft>
                <a:spcPct val="0"/>
              </a:spcAft>
              <a:defRPr sz="4000">
                <a:solidFill>
                  <a:srgbClr val="CE1126"/>
                </a:solidFill>
                <a:latin typeface="Arial Narrow" pitchFamily="34" charset="0"/>
              </a:defRPr>
            </a:lvl4pPr>
            <a:lvl5pPr algn="l" rtl="0" fontAlgn="base">
              <a:spcBef>
                <a:spcPct val="0"/>
              </a:spcBef>
              <a:spcAft>
                <a:spcPct val="0"/>
              </a:spcAft>
              <a:defRPr sz="4000">
                <a:solidFill>
                  <a:srgbClr val="CE1126"/>
                </a:solidFill>
                <a:latin typeface="Arial Narrow" pitchFamily="34" charset="0"/>
              </a:defRPr>
            </a:lvl5pPr>
            <a:lvl6pPr marL="457200" algn="l" rtl="0" fontAlgn="base">
              <a:spcBef>
                <a:spcPct val="0"/>
              </a:spcBef>
              <a:spcAft>
                <a:spcPct val="0"/>
              </a:spcAft>
              <a:defRPr sz="4000">
                <a:solidFill>
                  <a:srgbClr val="CE1126"/>
                </a:solidFill>
                <a:latin typeface="Arial Narrow" pitchFamily="34" charset="0"/>
              </a:defRPr>
            </a:lvl6pPr>
            <a:lvl7pPr marL="914400" algn="l" rtl="0" fontAlgn="base">
              <a:spcBef>
                <a:spcPct val="0"/>
              </a:spcBef>
              <a:spcAft>
                <a:spcPct val="0"/>
              </a:spcAft>
              <a:defRPr sz="4000">
                <a:solidFill>
                  <a:srgbClr val="CE1126"/>
                </a:solidFill>
                <a:latin typeface="Arial Narrow" pitchFamily="34" charset="0"/>
              </a:defRPr>
            </a:lvl7pPr>
            <a:lvl8pPr marL="1371600" algn="l" rtl="0" fontAlgn="base">
              <a:spcBef>
                <a:spcPct val="0"/>
              </a:spcBef>
              <a:spcAft>
                <a:spcPct val="0"/>
              </a:spcAft>
              <a:defRPr sz="4000">
                <a:solidFill>
                  <a:srgbClr val="CE1126"/>
                </a:solidFill>
                <a:latin typeface="Arial Narrow" pitchFamily="34" charset="0"/>
              </a:defRPr>
            </a:lvl8pPr>
            <a:lvl9pPr marL="1828800" algn="l" rtl="0" fontAlgn="base">
              <a:spcBef>
                <a:spcPct val="0"/>
              </a:spcBef>
              <a:spcAft>
                <a:spcPct val="0"/>
              </a:spcAft>
              <a:defRPr sz="4000">
                <a:solidFill>
                  <a:srgbClr val="CE1126"/>
                </a:solidFill>
                <a:latin typeface="Arial Narrow" pitchFamily="34" charset="0"/>
              </a:defRPr>
            </a:lvl9pPr>
          </a:lstStyle>
          <a:p>
            <a:r>
              <a:rPr lang="en-US" sz="1400" b="1" kern="0" dirty="0">
                <a:latin typeface="Arial" panose="020B0604020202020204" pitchFamily="34" charset="0"/>
                <a:cs typeface="Arial" panose="020B0604020202020204" pitchFamily="34" charset="0"/>
              </a:rPr>
              <a:t>Contact Info:</a:t>
            </a:r>
          </a:p>
          <a:p>
            <a:r>
              <a:rPr lang="en-US" sz="1400" b="1" kern="0" dirty="0">
                <a:latin typeface="Arial" panose="020B0604020202020204" pitchFamily="34" charset="0"/>
                <a:cs typeface="Arial" panose="020B0604020202020204" pitchFamily="34" charset="0"/>
                <a:hlinkClick r:id="rId4"/>
              </a:rPr>
              <a:t>www.ingios.com</a:t>
            </a:r>
            <a:endParaRPr lang="en-US" sz="1400" b="1" kern="0" dirty="0">
              <a:latin typeface="Arial" panose="020B0604020202020204" pitchFamily="34" charset="0"/>
              <a:cs typeface="Arial" panose="020B0604020202020204" pitchFamily="34" charset="0"/>
            </a:endParaRPr>
          </a:p>
          <a:p>
            <a:r>
              <a:rPr lang="en-US" sz="1400" b="1" kern="0" dirty="0">
                <a:latin typeface="Arial" panose="020B0604020202020204" pitchFamily="34" charset="0"/>
                <a:cs typeface="Arial" panose="020B0604020202020204" pitchFamily="34" charset="0"/>
              </a:rPr>
              <a:t>1-877-325-6278</a:t>
            </a:r>
          </a:p>
          <a:p>
            <a:endParaRPr lang="en-US" sz="1400" b="1" kern="0" dirty="0">
              <a:latin typeface="Arial" panose="020B0604020202020204" pitchFamily="34" charset="0"/>
              <a:cs typeface="Arial" panose="020B0604020202020204" pitchFamily="34" charset="0"/>
            </a:endParaRPr>
          </a:p>
          <a:p>
            <a:endParaRPr lang="en-US" sz="1400" b="1" kern="0" dirty="0">
              <a:latin typeface="Arial" panose="020B0604020202020204" pitchFamily="34" charset="0"/>
              <a:cs typeface="Arial" panose="020B0604020202020204" pitchFamily="34" charset="0"/>
            </a:endParaRPr>
          </a:p>
          <a:p>
            <a:r>
              <a:rPr lang="en-US" sz="1400" b="1" kern="0" dirty="0">
                <a:latin typeface="Arial" panose="020B0604020202020204" pitchFamily="34" charset="0"/>
                <a:cs typeface="Arial" panose="020B0604020202020204" pitchFamily="34" charset="0"/>
              </a:rPr>
              <a:t>Office Locations:</a:t>
            </a:r>
          </a:p>
          <a:p>
            <a:pPr marL="285750" indent="-285750">
              <a:buFont typeface="Wingdings" panose="05000000000000000000" pitchFamily="2" charset="2"/>
              <a:buChar char="§"/>
            </a:pPr>
            <a:r>
              <a:rPr lang="en-US" sz="1400" kern="0" dirty="0">
                <a:latin typeface="Arial" panose="020B0604020202020204" pitchFamily="34" charset="0"/>
                <a:cs typeface="Arial" panose="020B0604020202020204" pitchFamily="34" charset="0"/>
              </a:rPr>
              <a:t>Northfield, MN (David J. White, Ph.D., P.E.)</a:t>
            </a:r>
          </a:p>
          <a:p>
            <a:pPr marL="285750" indent="-285750">
              <a:buFont typeface="Wingdings" panose="05000000000000000000" pitchFamily="2" charset="2"/>
              <a:buChar char="§"/>
            </a:pPr>
            <a:r>
              <a:rPr lang="en-US" sz="1400" kern="0" dirty="0">
                <a:latin typeface="Arial" panose="020B0604020202020204" pitchFamily="34" charset="0"/>
                <a:cs typeface="Arial" panose="020B0604020202020204" pitchFamily="34" charset="0"/>
              </a:rPr>
              <a:t>Little Elm, TX (</a:t>
            </a:r>
            <a:r>
              <a:rPr lang="en-US" sz="1400" kern="0" dirty="0" err="1">
                <a:latin typeface="Arial" panose="020B0604020202020204" pitchFamily="34" charset="0"/>
                <a:cs typeface="Arial" panose="020B0604020202020204" pitchFamily="34" charset="0"/>
              </a:rPr>
              <a:t>Pavana</a:t>
            </a:r>
            <a:r>
              <a:rPr lang="en-US" sz="1400" kern="0" dirty="0">
                <a:latin typeface="Arial" panose="020B0604020202020204" pitchFamily="34" charset="0"/>
                <a:cs typeface="Arial" panose="020B0604020202020204" pitchFamily="34" charset="0"/>
              </a:rPr>
              <a:t> </a:t>
            </a:r>
            <a:r>
              <a:rPr lang="en-US" sz="1400" kern="0" dirty="0" err="1">
                <a:latin typeface="Arial" panose="020B0604020202020204" pitchFamily="34" charset="0"/>
                <a:cs typeface="Arial" panose="020B0604020202020204" pitchFamily="34" charset="0"/>
              </a:rPr>
              <a:t>Vennapusa</a:t>
            </a:r>
            <a:r>
              <a:rPr lang="en-US" sz="1400" kern="0" dirty="0">
                <a:latin typeface="Arial" panose="020B0604020202020204" pitchFamily="34" charset="0"/>
                <a:cs typeface="Arial" panose="020B0604020202020204" pitchFamily="34" charset="0"/>
              </a:rPr>
              <a:t>, Ph.D., P.E.)</a:t>
            </a:r>
          </a:p>
          <a:p>
            <a:pPr marL="285750" indent="-285750">
              <a:buFont typeface="Wingdings" panose="05000000000000000000" pitchFamily="2" charset="2"/>
              <a:buChar char="§"/>
            </a:pPr>
            <a:r>
              <a:rPr lang="en-US" sz="1400" kern="0" dirty="0">
                <a:latin typeface="Arial" panose="020B0604020202020204" pitchFamily="34" charset="0"/>
                <a:cs typeface="Arial" panose="020B0604020202020204" pitchFamily="34" charset="0"/>
              </a:rPr>
              <a:t>Ames, IA (E. Thomas Cackler, P.E.)</a:t>
            </a:r>
          </a:p>
          <a:p>
            <a:pPr marL="285750" indent="-285750">
              <a:buFont typeface="Wingdings" panose="05000000000000000000" pitchFamily="2" charset="2"/>
              <a:buChar char="§"/>
            </a:pPr>
            <a:r>
              <a:rPr lang="en-US" sz="1400" kern="0" dirty="0">
                <a:latin typeface="Arial" panose="020B0604020202020204" pitchFamily="34" charset="0"/>
                <a:cs typeface="Arial" panose="020B0604020202020204" pitchFamily="34" charset="0"/>
              </a:rPr>
              <a:t>Boston, MA (Brendan </a:t>
            </a:r>
            <a:r>
              <a:rPr lang="en-US" sz="1400" kern="0" dirty="0" err="1">
                <a:latin typeface="Arial" panose="020B0604020202020204" pitchFamily="34" charset="0"/>
                <a:cs typeface="Arial" panose="020B0604020202020204" pitchFamily="34" charset="0"/>
              </a:rPr>
              <a:t>FitzPatrick</a:t>
            </a:r>
            <a:r>
              <a:rPr lang="en-US" sz="1400" kern="0" dirty="0">
                <a:latin typeface="Arial" panose="020B0604020202020204" pitchFamily="34" charset="0"/>
                <a:cs typeface="Arial" panose="020B0604020202020204" pitchFamily="34" charset="0"/>
              </a:rPr>
              <a:t>, P.E.)</a:t>
            </a:r>
          </a:p>
          <a:p>
            <a:endParaRPr lang="en-US" sz="1400" kern="0" dirty="0">
              <a:latin typeface="Arial" panose="020B0604020202020204" pitchFamily="34" charset="0"/>
              <a:cs typeface="Arial" panose="020B0604020202020204" pitchFamily="34" charset="0"/>
            </a:endParaRPr>
          </a:p>
          <a:p>
            <a:endParaRPr lang="en-US" sz="1400" kern="0" dirty="0">
              <a:latin typeface="Arial" panose="020B0604020202020204" pitchFamily="34" charset="0"/>
              <a:cs typeface="Arial" panose="020B0604020202020204" pitchFamily="34" charset="0"/>
            </a:endParaRPr>
          </a:p>
          <a:p>
            <a:endParaRPr lang="en-US" sz="1400" b="1" kern="0" dirty="0">
              <a:latin typeface="Arial" panose="020B0604020202020204" pitchFamily="34" charset="0"/>
              <a:cs typeface="Arial" panose="020B0604020202020204" pitchFamily="34" charset="0"/>
            </a:endParaRPr>
          </a:p>
          <a:p>
            <a:endParaRPr lang="en-US" sz="1400" b="1"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a:p>
            <a:endParaRPr lang="en-US" sz="1200" kern="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4099B84D-9089-442A-BB18-DE86886F55A2}"/>
              </a:ext>
            </a:extLst>
          </p:cNvPr>
          <p:cNvSpPr/>
          <p:nvPr/>
        </p:nvSpPr>
        <p:spPr>
          <a:xfrm>
            <a:off x="5535038" y="3346315"/>
            <a:ext cx="97277" cy="826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5BD29-F16C-496D-8A5E-DDE407E84FC8}"/>
              </a:ext>
            </a:extLst>
          </p:cNvPr>
          <p:cNvSpPr/>
          <p:nvPr/>
        </p:nvSpPr>
        <p:spPr>
          <a:xfrm>
            <a:off x="6903395" y="3566809"/>
            <a:ext cx="97277" cy="826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7CFC2B-3EDA-4C34-A599-5FD52CCD8B11}"/>
              </a:ext>
            </a:extLst>
          </p:cNvPr>
          <p:cNvSpPr/>
          <p:nvPr/>
        </p:nvSpPr>
        <p:spPr>
          <a:xfrm>
            <a:off x="5583676" y="3565686"/>
            <a:ext cx="97277" cy="826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69402E-D3B0-4713-A705-62DF25C5DFF5}"/>
              </a:ext>
            </a:extLst>
          </p:cNvPr>
          <p:cNvSpPr/>
          <p:nvPr/>
        </p:nvSpPr>
        <p:spPr>
          <a:xfrm>
            <a:off x="5298332" y="4340656"/>
            <a:ext cx="97277" cy="826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37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Arc 87">
            <a:extLst>
              <a:ext uri="{FF2B5EF4-FFF2-40B4-BE49-F238E27FC236}">
                <a16:creationId xmlns:a16="http://schemas.microsoft.com/office/drawing/2014/main" id="{AE75C917-2687-4C5E-BEA8-F79F0DF6A824}"/>
              </a:ext>
            </a:extLst>
          </p:cNvPr>
          <p:cNvSpPr/>
          <p:nvPr/>
        </p:nvSpPr>
        <p:spPr>
          <a:xfrm rot="8162539">
            <a:off x="3151802" y="3142712"/>
            <a:ext cx="457200" cy="457200"/>
          </a:xfrm>
          <a:prstGeom prst="arc">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76257E3-A147-4E9E-B75E-F59DFC586ECA}"/>
              </a:ext>
            </a:extLst>
          </p:cNvPr>
          <p:cNvGrpSpPr>
            <a:grpSpLocks noChangeAspect="1"/>
          </p:cNvGrpSpPr>
          <p:nvPr/>
        </p:nvGrpSpPr>
        <p:grpSpPr>
          <a:xfrm>
            <a:off x="1332932" y="2058249"/>
            <a:ext cx="2468880" cy="1370751"/>
            <a:chOff x="-1516380" y="-26518"/>
            <a:chExt cx="1219198" cy="712628"/>
          </a:xfrm>
        </p:grpSpPr>
        <p:sp>
          <p:nvSpPr>
            <p:cNvPr id="6" name="Oval 5">
              <a:extLst>
                <a:ext uri="{FF2B5EF4-FFF2-40B4-BE49-F238E27FC236}">
                  <a16:creationId xmlns:a16="http://schemas.microsoft.com/office/drawing/2014/main" id="{EA66A1A3-FF68-4B1B-A50C-B6DBEC3A23C6}"/>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43F13B7-7D9E-4B1B-A875-FF7990F4D884}"/>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2EDFB91F-A6B6-4E15-A8F5-670655C49FFA}"/>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A0B3855D-F9BF-40BF-9F5B-2493F355C2DB}"/>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1058F-5CEB-48A6-87AD-0258A9634182}"/>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EDB81C-7344-44B3-8B41-FA85C33FF49D}"/>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004710-B023-4A05-8134-D6397B7F3602}"/>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EC8596-E9B2-4CAE-8ECF-5AA8AEA3E0C4}"/>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D08372F-DD5D-4F7C-92BC-752DEA9CBAC0}"/>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7B64790-AA1C-4847-ABDD-AF04BD7135A2}"/>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C521FB-FA6B-49E4-A368-AD23D535F6AE}"/>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3A1D96-748A-4C27-A9A9-136DADECA84E}"/>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B91E71-18CC-44BF-AFE8-48240120E4BB}"/>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60B542-ABAB-452D-8465-80E015FB7744}"/>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7907AD-D386-40BB-BD26-00AB3A86B966}"/>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744B02-2F8E-475F-AB5E-1D28ED9E9160}"/>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558759-6111-4E0F-8233-85E7A473A042}"/>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D51CAE6-7CCB-46AB-A0AE-9B20F617118A}"/>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912A738-7823-4C74-8A99-949873312DBB}"/>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5720938-1067-488F-BF1D-6D7BE54A6FD7}"/>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2120A9D-E450-42CD-8D17-837C24E8CA47}"/>
                </a:ext>
              </a:extLst>
            </p:cNvPr>
            <p:cNvSpPr/>
            <p:nvPr/>
          </p:nvSpPr>
          <p:spPr>
            <a:xfrm>
              <a:off x="-909098" y="-26518"/>
              <a:ext cx="59458" cy="29817"/>
            </a:xfrm>
            <a:prstGeom prst="ellipse">
              <a:avLst/>
            </a:prstGeom>
            <a:solidFill>
              <a:srgbClr val="FFFF00"/>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AC44B3C4-BD1B-4BE3-A7BA-77E57FD38FAF}"/>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3595C6-8DEE-4F2E-B621-F85BDC4946D6}"/>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eform 48">
              <a:extLst>
                <a:ext uri="{FF2B5EF4-FFF2-40B4-BE49-F238E27FC236}">
                  <a16:creationId xmlns:a16="http://schemas.microsoft.com/office/drawing/2014/main" id="{49C1C6FC-B55B-4331-80BD-5A0234983F1B}"/>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05AF00A-9BA2-4CFD-853E-022BCB6D2BBD}"/>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EA2E180C-7F07-4BAE-97F1-4471E54F9AED}"/>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DC2E0766-CAE8-480C-95A9-A42D8CC90DA6}"/>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43D4773-3849-4DC7-8F96-41DCD765D488}"/>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0DCF58D1-DE9B-464F-B0DA-1819FB131FA5}"/>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B756E369-BF59-4649-A480-EB4E368FDA9F}"/>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cxnSp>
        <p:nvCxnSpPr>
          <p:cNvPr id="37" name="Straight Connector 36">
            <a:extLst>
              <a:ext uri="{FF2B5EF4-FFF2-40B4-BE49-F238E27FC236}">
                <a16:creationId xmlns:a16="http://schemas.microsoft.com/office/drawing/2014/main" id="{3BCE3C0B-D473-45D3-BFBB-9426C40AEB5D}"/>
              </a:ext>
            </a:extLst>
          </p:cNvPr>
          <p:cNvCxnSpPr>
            <a:cxnSpLocks/>
          </p:cNvCxnSpPr>
          <p:nvPr/>
        </p:nvCxnSpPr>
        <p:spPr>
          <a:xfrm flipV="1">
            <a:off x="553372" y="3434392"/>
            <a:ext cx="3903406" cy="27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06A9259-89FF-436B-958E-B0027C1362C3}"/>
              </a:ext>
            </a:extLst>
          </p:cNvPr>
          <p:cNvSpPr/>
          <p:nvPr/>
        </p:nvSpPr>
        <p:spPr>
          <a:xfrm>
            <a:off x="3345490" y="3048076"/>
            <a:ext cx="73152" cy="73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0850AE99-EACA-46BE-809D-E438875C4394}"/>
              </a:ext>
            </a:extLst>
          </p:cNvPr>
          <p:cNvSpPr/>
          <p:nvPr/>
        </p:nvSpPr>
        <p:spPr>
          <a:xfrm>
            <a:off x="2915941" y="3036391"/>
            <a:ext cx="73152" cy="73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54C0D60D-71F4-41D0-A2F7-5C0F63EEADB1}"/>
              </a:ext>
            </a:extLst>
          </p:cNvPr>
          <p:cNvPicPr>
            <a:picLocks noChangeAspect="1"/>
          </p:cNvPicPr>
          <p:nvPr/>
        </p:nvPicPr>
        <p:blipFill>
          <a:blip r:embed="rId2"/>
          <a:stretch>
            <a:fillRect/>
          </a:stretch>
        </p:blipFill>
        <p:spPr>
          <a:xfrm>
            <a:off x="5205112" y="3174728"/>
            <a:ext cx="3742859" cy="2795633"/>
          </a:xfrm>
          <a:prstGeom prst="rect">
            <a:avLst/>
          </a:prstGeom>
        </p:spPr>
      </p:pic>
      <p:sp>
        <p:nvSpPr>
          <p:cNvPr id="45" name="Isosceles Triangle 44">
            <a:extLst>
              <a:ext uri="{FF2B5EF4-FFF2-40B4-BE49-F238E27FC236}">
                <a16:creationId xmlns:a16="http://schemas.microsoft.com/office/drawing/2014/main" id="{0A789C02-F510-48D1-976C-4F86BF5F9E11}"/>
              </a:ext>
            </a:extLst>
          </p:cNvPr>
          <p:cNvSpPr/>
          <p:nvPr/>
        </p:nvSpPr>
        <p:spPr>
          <a:xfrm>
            <a:off x="2879713" y="3141628"/>
            <a:ext cx="149295" cy="305650"/>
          </a:xfrm>
          <a:prstGeom prst="triangl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E10CCFD-DCB6-4992-A831-F75D057B3D44}"/>
              </a:ext>
            </a:extLst>
          </p:cNvPr>
          <p:cNvSpPr txBox="1"/>
          <p:nvPr/>
        </p:nvSpPr>
        <p:spPr>
          <a:xfrm>
            <a:off x="808799" y="4835367"/>
            <a:ext cx="3722301" cy="523220"/>
          </a:xfrm>
          <a:prstGeom prst="rect">
            <a:avLst/>
          </a:prstGeom>
          <a:noFill/>
        </p:spPr>
        <p:txBody>
          <a:bodyPr wrap="none" rtlCol="0">
            <a:spAutoFit/>
          </a:bodyPr>
          <a:lstStyle/>
          <a:p>
            <a:r>
              <a:rPr lang="en-US" sz="1400" u="sng" dirty="0">
                <a:latin typeface="Arial" panose="020B0604020202020204" pitchFamily="34" charset="0"/>
                <a:cs typeface="Arial" panose="020B0604020202020204" pitchFamily="34" charset="0"/>
              </a:rPr>
              <a:t>Options for Engineering Outputs:</a:t>
            </a:r>
          </a:p>
          <a:p>
            <a:r>
              <a:rPr lang="en-US" sz="1400" dirty="0" err="1">
                <a:latin typeface="Arial" panose="020B0604020202020204" pitchFamily="34" charset="0"/>
                <a:cs typeface="Arial" panose="020B0604020202020204" pitchFamily="34" charset="0"/>
              </a:rPr>
              <a:t>M</a:t>
            </a:r>
            <a:r>
              <a:rPr lang="en-US" sz="1400" baseline="-25000" dirty="0" err="1">
                <a:latin typeface="Arial" panose="020B0604020202020204" pitchFamily="34" charset="0"/>
                <a:cs typeface="Arial" panose="020B0604020202020204" pitchFamily="34" charset="0"/>
              </a:rPr>
              <a:t>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a:t>
            </a:r>
            <a:r>
              <a:rPr lang="en-US" sz="1400" baseline="-25000" dirty="0" err="1">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 k-value, CBR, </a:t>
            </a:r>
            <a:r>
              <a:rPr lang="en-US" sz="1400" dirty="0" err="1">
                <a:latin typeface="Arial" panose="020B0604020202020204" pitchFamily="34" charset="0"/>
                <a:cs typeface="Arial" panose="020B0604020202020204" pitchFamily="34" charset="0"/>
              </a:rPr>
              <a:t>g</a:t>
            </a:r>
            <a:r>
              <a:rPr lang="en-US" sz="1400" baseline="-25000" dirty="0" err="1">
                <a:latin typeface="Arial" panose="020B0604020202020204" pitchFamily="34" charset="0"/>
                <a:cs typeface="Arial" panose="020B0604020202020204" pitchFamily="34" charset="0"/>
              </a:rPr>
              <a:t>d</a:t>
            </a:r>
            <a:r>
              <a:rPr lang="en-US" sz="1400" dirty="0">
                <a:latin typeface="Arial" panose="020B0604020202020204" pitchFamily="34" charset="0"/>
                <a:cs typeface="Arial" panose="020B0604020202020204" pitchFamily="34" charset="0"/>
              </a:rPr>
              <a:t>*, w%*, Material type</a:t>
            </a:r>
          </a:p>
        </p:txBody>
      </p:sp>
      <p:sp>
        <p:nvSpPr>
          <p:cNvPr id="47" name="TextBox 46">
            <a:extLst>
              <a:ext uri="{FF2B5EF4-FFF2-40B4-BE49-F238E27FC236}">
                <a16:creationId xmlns:a16="http://schemas.microsoft.com/office/drawing/2014/main" id="{E1DCD408-A10F-4348-8CD0-61E5B2EC3583}"/>
              </a:ext>
            </a:extLst>
          </p:cNvPr>
          <p:cNvSpPr txBox="1"/>
          <p:nvPr/>
        </p:nvSpPr>
        <p:spPr>
          <a:xfrm>
            <a:off x="613140" y="798755"/>
            <a:ext cx="3528712" cy="738664"/>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Options for GNSS:</a:t>
            </a:r>
          </a:p>
          <a:p>
            <a:r>
              <a:rPr lang="en-US" sz="1400" dirty="0">
                <a:latin typeface="Arial" panose="020B0604020202020204" pitchFamily="34" charset="0"/>
                <a:cs typeface="Arial" panose="020B0604020202020204" pitchFamily="34" charset="0"/>
              </a:rPr>
              <a:t>SBAS (WAAS), </a:t>
            </a:r>
            <a:r>
              <a:rPr lang="en-US" sz="1400" dirty="0" err="1">
                <a:latin typeface="Arial" panose="020B0604020202020204" pitchFamily="34" charset="0"/>
                <a:cs typeface="Arial" panose="020B0604020202020204" pitchFamily="34" charset="0"/>
              </a:rPr>
              <a:t>OmniSTAR</a:t>
            </a:r>
            <a:r>
              <a:rPr lang="en-US" sz="1400" dirty="0">
                <a:latin typeface="Arial" panose="020B0604020202020204" pitchFamily="34" charset="0"/>
                <a:cs typeface="Arial" panose="020B0604020202020204" pitchFamily="34" charset="0"/>
              </a:rPr>
              <a:t>, D-GPS, RTK-GPS, dual antenna, IMUs</a:t>
            </a:r>
          </a:p>
        </p:txBody>
      </p:sp>
      <p:sp>
        <p:nvSpPr>
          <p:cNvPr id="2" name="Arrow: Up 1">
            <a:extLst>
              <a:ext uri="{FF2B5EF4-FFF2-40B4-BE49-F238E27FC236}">
                <a16:creationId xmlns:a16="http://schemas.microsoft.com/office/drawing/2014/main" id="{1CCF2226-5678-40C0-95DA-4BC831335060}"/>
              </a:ext>
            </a:extLst>
          </p:cNvPr>
          <p:cNvSpPr/>
          <p:nvPr/>
        </p:nvSpPr>
        <p:spPr>
          <a:xfrm>
            <a:off x="2577433" y="1681789"/>
            <a:ext cx="95307" cy="25747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Arrow: Up 47">
            <a:extLst>
              <a:ext uri="{FF2B5EF4-FFF2-40B4-BE49-F238E27FC236}">
                <a16:creationId xmlns:a16="http://schemas.microsoft.com/office/drawing/2014/main" id="{36C1B9B6-5BEC-4B82-9506-94579B825690}"/>
              </a:ext>
            </a:extLst>
          </p:cNvPr>
          <p:cNvSpPr/>
          <p:nvPr/>
        </p:nvSpPr>
        <p:spPr>
          <a:xfrm rot="13024879">
            <a:off x="2064555" y="4247354"/>
            <a:ext cx="100832" cy="59656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0" name="Picture 1" descr="Image result for microsoft cloud services">
            <a:extLst>
              <a:ext uri="{FF2B5EF4-FFF2-40B4-BE49-F238E27FC236}">
                <a16:creationId xmlns:a16="http://schemas.microsoft.com/office/drawing/2014/main" id="{D5D83711-EF7C-4466-BBFE-7D244F5447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811" y="1179829"/>
            <a:ext cx="1243854" cy="9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F96CAAC-A57F-4E8B-B29F-7C3C7F464104}"/>
              </a:ext>
            </a:extLst>
          </p:cNvPr>
          <p:cNvSpPr txBox="1"/>
          <p:nvPr/>
        </p:nvSpPr>
        <p:spPr>
          <a:xfrm>
            <a:off x="586754" y="294426"/>
            <a:ext cx="481235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Validated Intelligent Compaction (VIC)</a:t>
            </a:r>
          </a:p>
        </p:txBody>
      </p:sp>
      <p:sp>
        <p:nvSpPr>
          <p:cNvPr id="52" name="TextBox 51">
            <a:extLst>
              <a:ext uri="{FF2B5EF4-FFF2-40B4-BE49-F238E27FC236}">
                <a16:creationId xmlns:a16="http://schemas.microsoft.com/office/drawing/2014/main" id="{06237BDD-E0E0-44A0-9BE9-820F243A1286}"/>
              </a:ext>
            </a:extLst>
          </p:cNvPr>
          <p:cNvSpPr txBox="1"/>
          <p:nvPr/>
        </p:nvSpPr>
        <p:spPr>
          <a:xfrm>
            <a:off x="5973406" y="447262"/>
            <a:ext cx="3061182" cy="286232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Outputs: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Real-Time Monitoring</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Engineering Reports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Email Alert Messages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Control charts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Calibration Verification</a:t>
            </a:r>
          </a:p>
          <a:p>
            <a:pPr marL="285750" indent="-285750">
              <a:buFont typeface="Arial" panose="020B0604020202020204" pitchFamily="34" charset="0"/>
              <a:buChar char="•"/>
            </a:pPr>
            <a:r>
              <a:rPr lang="en-US" sz="1200" dirty="0" err="1">
                <a:latin typeface="Arial" panose="020B0604020202020204" pitchFamily="34" charset="0"/>
                <a:cs typeface="Arial" panose="020B0604020202020204" pitchFamily="34" charset="0"/>
              </a:rPr>
              <a:t>WebCam</a:t>
            </a:r>
            <a:r>
              <a:rPr lang="en-US" sz="1200" dirty="0">
                <a:latin typeface="Arial" panose="020B0604020202020204" pitchFamily="34" charset="0"/>
                <a:cs typeface="Arial" panose="020B0604020202020204" pitchFamily="34" charset="0"/>
              </a:rPr>
              <a:t> and Pictures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QC/QA Records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Asset Mapping</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QC/QA Test Locations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Compaction Cost Analyzer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Customizable solutions for each machine, each site, and each customer.</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54" name="Arrow: Up 53">
            <a:extLst>
              <a:ext uri="{FF2B5EF4-FFF2-40B4-BE49-F238E27FC236}">
                <a16:creationId xmlns:a16="http://schemas.microsoft.com/office/drawing/2014/main" id="{8286879F-5C53-47F3-8CBB-1CDDFCFBF086}"/>
              </a:ext>
            </a:extLst>
          </p:cNvPr>
          <p:cNvSpPr/>
          <p:nvPr/>
        </p:nvSpPr>
        <p:spPr>
          <a:xfrm rot="3936244">
            <a:off x="5608064" y="783798"/>
            <a:ext cx="100832" cy="59656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F81CD6F9-001C-4855-892B-F20AE37F8BCF}"/>
              </a:ext>
            </a:extLst>
          </p:cNvPr>
          <p:cNvGrpSpPr>
            <a:grpSpLocks noChangeAspect="1"/>
          </p:cNvGrpSpPr>
          <p:nvPr/>
        </p:nvGrpSpPr>
        <p:grpSpPr>
          <a:xfrm>
            <a:off x="1332932" y="2058249"/>
            <a:ext cx="2468880" cy="1370751"/>
            <a:chOff x="-1516380" y="-26518"/>
            <a:chExt cx="1219198" cy="712628"/>
          </a:xfrm>
        </p:grpSpPr>
        <p:sp>
          <p:nvSpPr>
            <p:cNvPr id="55" name="Oval 54">
              <a:extLst>
                <a:ext uri="{FF2B5EF4-FFF2-40B4-BE49-F238E27FC236}">
                  <a16:creationId xmlns:a16="http://schemas.microsoft.com/office/drawing/2014/main" id="{001CF697-C3FE-4A57-8F48-C8F3F0780288}"/>
                </a:ext>
              </a:extLst>
            </p:cNvPr>
            <p:cNvSpPr/>
            <p:nvPr/>
          </p:nvSpPr>
          <p:spPr>
            <a:xfrm>
              <a:off x="-1307970" y="328303"/>
              <a:ext cx="356748" cy="357807"/>
            </a:xfrm>
            <a:prstGeom prst="ellipse">
              <a:avLst/>
            </a:prstGeom>
            <a:solidFill>
              <a:schemeClr val="tx1"/>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28CCE285-6125-4C65-99CF-1D3564967E71}"/>
                </a:ext>
              </a:extLst>
            </p:cNvPr>
            <p:cNvCxnSpPr/>
            <p:nvPr/>
          </p:nvCxnSpPr>
          <p:spPr>
            <a:xfrm rot="5400000" flipH="1" flipV="1">
              <a:off x="-1516204" y="357851"/>
              <a:ext cx="89452" cy="2972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Freeform 7">
              <a:extLst>
                <a:ext uri="{FF2B5EF4-FFF2-40B4-BE49-F238E27FC236}">
                  <a16:creationId xmlns:a16="http://schemas.microsoft.com/office/drawing/2014/main" id="{3CA8CCEC-565C-42BF-82A9-A4465B69C482}"/>
                </a:ext>
              </a:extLst>
            </p:cNvPr>
            <p:cNvSpPr/>
            <p:nvPr/>
          </p:nvSpPr>
          <p:spPr>
            <a:xfrm>
              <a:off x="-1456613" y="186358"/>
              <a:ext cx="406296" cy="141632"/>
            </a:xfrm>
            <a:custGeom>
              <a:avLst/>
              <a:gdLst>
                <a:gd name="connsiteX0" fmla="*/ 0 w 1041400"/>
                <a:gd name="connsiteY0" fmla="*/ 361950 h 361950"/>
                <a:gd name="connsiteX1" fmla="*/ 533400 w 1041400"/>
                <a:gd name="connsiteY1" fmla="*/ 95250 h 361950"/>
                <a:gd name="connsiteX2" fmla="*/ 1041400 w 1041400"/>
                <a:gd name="connsiteY2" fmla="*/ 0 h 361950"/>
              </a:gdLst>
              <a:ahLst/>
              <a:cxnLst>
                <a:cxn ang="0">
                  <a:pos x="connsiteX0" y="connsiteY0"/>
                </a:cxn>
                <a:cxn ang="0">
                  <a:pos x="connsiteX1" y="connsiteY1"/>
                </a:cxn>
                <a:cxn ang="0">
                  <a:pos x="connsiteX2" y="connsiteY2"/>
                </a:cxn>
              </a:cxnLst>
              <a:rect l="l" t="t" r="r" b="b"/>
              <a:pathLst>
                <a:path w="1041400" h="361950">
                  <a:moveTo>
                    <a:pt x="0" y="361950"/>
                  </a:moveTo>
                  <a:cubicBezTo>
                    <a:pt x="179916" y="258762"/>
                    <a:pt x="359833" y="155575"/>
                    <a:pt x="533400" y="95250"/>
                  </a:cubicBezTo>
                  <a:cubicBezTo>
                    <a:pt x="706967" y="34925"/>
                    <a:pt x="874183" y="17462"/>
                    <a:pt x="1041400" y="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4C2CA1DE-3DEC-407E-9009-34396C120F3C}"/>
                </a:ext>
              </a:extLst>
            </p:cNvPr>
            <p:cNvCxnSpPr/>
            <p:nvPr/>
          </p:nvCxnSpPr>
          <p:spPr>
            <a:xfrm flipV="1">
              <a:off x="-1050317" y="0"/>
              <a:ext cx="0" cy="18635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3200876-C6A4-41CA-AC9C-24F111FF699E}"/>
                </a:ext>
              </a:extLst>
            </p:cNvPr>
            <p:cNvCxnSpPr/>
            <p:nvPr/>
          </p:nvCxnSpPr>
          <p:spPr>
            <a:xfrm>
              <a:off x="-1049920" y="0"/>
              <a:ext cx="21761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80B6345-8DBE-4514-9D58-980328C28090}"/>
                </a:ext>
              </a:extLst>
            </p:cNvPr>
            <p:cNvCxnSpPr/>
            <p:nvPr/>
          </p:nvCxnSpPr>
          <p:spPr>
            <a:xfrm rot="16200000" flipH="1">
              <a:off x="-936797" y="104493"/>
              <a:ext cx="298173" cy="8918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D5CA038-F218-40BC-820C-34CE6E1F7C19}"/>
                </a:ext>
              </a:extLst>
            </p:cNvPr>
            <p:cNvCxnSpPr/>
            <p:nvPr/>
          </p:nvCxnSpPr>
          <p:spPr>
            <a:xfrm>
              <a:off x="-1050317" y="186358"/>
              <a:ext cx="0" cy="13596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ADB28DE-258C-4AC7-8E1E-8E53666660D5}"/>
                </a:ext>
              </a:extLst>
            </p:cNvPr>
            <p:cNvCxnSpPr/>
            <p:nvPr/>
          </p:nvCxnSpPr>
          <p:spPr>
            <a:xfrm>
              <a:off x="-1486342" y="417442"/>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377A6ED-14AA-4E68-BEB4-21C8B096132E}"/>
                </a:ext>
              </a:extLst>
            </p:cNvPr>
            <p:cNvCxnSpPr/>
            <p:nvPr/>
          </p:nvCxnSpPr>
          <p:spPr>
            <a:xfrm rot="10800000">
              <a:off x="-1516071" y="417442"/>
              <a:ext cx="29729"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FF35E8-82F2-4FD5-9817-E3265693272A}"/>
                </a:ext>
              </a:extLst>
            </p:cNvPr>
            <p:cNvCxnSpPr/>
            <p:nvPr/>
          </p:nvCxnSpPr>
          <p:spPr>
            <a:xfrm rot="5400000">
              <a:off x="-1545888" y="447260"/>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9D5FD5B-10A4-49E5-835A-5FE2FA899EA0}"/>
                </a:ext>
              </a:extLst>
            </p:cNvPr>
            <p:cNvCxnSpPr/>
            <p:nvPr/>
          </p:nvCxnSpPr>
          <p:spPr>
            <a:xfrm>
              <a:off x="-1516071" y="477076"/>
              <a:ext cx="178374" cy="119269"/>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29BB348-BA96-4AE0-9F3C-F4E06F75E3A4}"/>
                </a:ext>
              </a:extLst>
            </p:cNvPr>
            <p:cNvCxnSpPr/>
            <p:nvPr/>
          </p:nvCxnSpPr>
          <p:spPr>
            <a:xfrm flipV="1">
              <a:off x="-1337697" y="566528"/>
              <a:ext cx="475664" cy="29817"/>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B99F5A-E651-4A9E-99EC-0ECF04D8FE56}"/>
                </a:ext>
              </a:extLst>
            </p:cNvPr>
            <p:cNvCxnSpPr/>
            <p:nvPr/>
          </p:nvCxnSpPr>
          <p:spPr>
            <a:xfrm rot="5400000" flipH="1" flipV="1">
              <a:off x="-936266" y="491985"/>
              <a:ext cx="148776"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0FFC5D-FF33-4BE8-9D19-3D0E5DEA951F}"/>
                </a:ext>
              </a:extLst>
            </p:cNvPr>
            <p:cNvCxnSpPr/>
            <p:nvPr/>
          </p:nvCxnSpPr>
          <p:spPr>
            <a:xfrm>
              <a:off x="-1049697" y="322399"/>
              <a:ext cx="68748" cy="35408"/>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BECDBF0-FC02-4D45-9653-368F7A740420}"/>
                </a:ext>
              </a:extLst>
            </p:cNvPr>
            <p:cNvCxnSpPr/>
            <p:nvPr/>
          </p:nvCxnSpPr>
          <p:spPr>
            <a:xfrm>
              <a:off x="-980949" y="357807"/>
              <a:ext cx="237832"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4B44EC3-9FAB-46D2-B4A7-2970F94F479F}"/>
                </a:ext>
              </a:extLst>
            </p:cNvPr>
            <p:cNvCxnSpPr/>
            <p:nvPr/>
          </p:nvCxnSpPr>
          <p:spPr>
            <a:xfrm rot="5400000">
              <a:off x="-772934" y="327991"/>
              <a:ext cx="59635" cy="62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B61EEDA-FE0A-405C-90E7-0BA85E2BF21F}"/>
                </a:ext>
              </a:extLst>
            </p:cNvPr>
            <p:cNvCxnSpPr/>
            <p:nvPr/>
          </p:nvCxnSpPr>
          <p:spPr>
            <a:xfrm flipV="1">
              <a:off x="-862033" y="357807"/>
              <a:ext cx="118916" cy="59635"/>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5B3B5941-DA49-4659-8290-0BEE29D1C4BF}"/>
                </a:ext>
              </a:extLst>
            </p:cNvPr>
            <p:cNvSpPr/>
            <p:nvPr/>
          </p:nvSpPr>
          <p:spPr>
            <a:xfrm>
              <a:off x="-683659" y="327990"/>
              <a:ext cx="356748" cy="357807"/>
            </a:xfrm>
            <a:prstGeom prst="ellipse">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DA895D54-7167-40C5-9D4D-EFF5C503C569}"/>
                </a:ext>
              </a:extLst>
            </p:cNvPr>
            <p:cNvSpPr/>
            <p:nvPr/>
          </p:nvSpPr>
          <p:spPr>
            <a:xfrm>
              <a:off x="-743117" y="447259"/>
              <a:ext cx="445935" cy="1192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AFB3B38E-7B63-4009-90F1-22444E0C5D4F}"/>
                </a:ext>
              </a:extLst>
            </p:cNvPr>
            <p:cNvSpPr/>
            <p:nvPr/>
          </p:nvSpPr>
          <p:spPr>
            <a:xfrm>
              <a:off x="-862033" y="477076"/>
              <a:ext cx="118916" cy="5963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F2185909-D1BD-4B31-8D4F-45BFB2D44C43}"/>
                </a:ext>
              </a:extLst>
            </p:cNvPr>
            <p:cNvSpPr/>
            <p:nvPr/>
          </p:nvSpPr>
          <p:spPr>
            <a:xfrm>
              <a:off x="-909098" y="-26518"/>
              <a:ext cx="59458" cy="29817"/>
            </a:xfrm>
            <a:prstGeom prst="ellipse">
              <a:avLst/>
            </a:prstGeom>
            <a:solidFill>
              <a:schemeClr val="bg1">
                <a:lumMod val="65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BA830FAE-4D41-4D49-903D-710A436FCFF5}"/>
                </a:ext>
              </a:extLst>
            </p:cNvPr>
            <p:cNvCxnSpPr/>
            <p:nvPr/>
          </p:nvCxnSpPr>
          <p:spPr>
            <a:xfrm rot="5400000">
              <a:off x="-1114905" y="163995"/>
              <a:ext cx="327679" cy="310"/>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EC14F3F-14AC-43C7-B480-11BD412A5BF9}"/>
                </a:ext>
              </a:extLst>
            </p:cNvPr>
            <p:cNvCxnSpPr/>
            <p:nvPr/>
          </p:nvCxnSpPr>
          <p:spPr>
            <a:xfrm>
              <a:off x="-951220" y="327990"/>
              <a:ext cx="208103"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Freeform 48">
              <a:extLst>
                <a:ext uri="{FF2B5EF4-FFF2-40B4-BE49-F238E27FC236}">
                  <a16:creationId xmlns:a16="http://schemas.microsoft.com/office/drawing/2014/main" id="{534AA4CD-0049-4EF9-B509-971A1D94BDD5}"/>
                </a:ext>
              </a:extLst>
            </p:cNvPr>
            <p:cNvSpPr/>
            <p:nvPr/>
          </p:nvSpPr>
          <p:spPr>
            <a:xfrm>
              <a:off x="-1291865" y="315566"/>
              <a:ext cx="241548" cy="101876"/>
            </a:xfrm>
            <a:custGeom>
              <a:avLst/>
              <a:gdLst>
                <a:gd name="connsiteX0" fmla="*/ 0 w 619125"/>
                <a:gd name="connsiteY0" fmla="*/ 260350 h 260350"/>
                <a:gd name="connsiteX1" fmla="*/ 104775 w 619125"/>
                <a:gd name="connsiteY1" fmla="*/ 114300 h 260350"/>
                <a:gd name="connsiteX2" fmla="*/ 307975 w 619125"/>
                <a:gd name="connsiteY2" fmla="*/ 15875 h 260350"/>
                <a:gd name="connsiteX3" fmla="*/ 619125 w 619125"/>
                <a:gd name="connsiteY3" fmla="*/ 19050 h 260350"/>
              </a:gdLst>
              <a:ahLst/>
              <a:cxnLst>
                <a:cxn ang="0">
                  <a:pos x="connsiteX0" y="connsiteY0"/>
                </a:cxn>
                <a:cxn ang="0">
                  <a:pos x="connsiteX1" y="connsiteY1"/>
                </a:cxn>
                <a:cxn ang="0">
                  <a:pos x="connsiteX2" y="connsiteY2"/>
                </a:cxn>
                <a:cxn ang="0">
                  <a:pos x="connsiteX3" y="connsiteY3"/>
                </a:cxn>
              </a:cxnLst>
              <a:rect l="l" t="t" r="r" b="b"/>
              <a:pathLst>
                <a:path w="619125" h="260350">
                  <a:moveTo>
                    <a:pt x="0" y="260350"/>
                  </a:moveTo>
                  <a:cubicBezTo>
                    <a:pt x="26723" y="207698"/>
                    <a:pt x="53446" y="155046"/>
                    <a:pt x="104775" y="114300"/>
                  </a:cubicBezTo>
                  <a:cubicBezTo>
                    <a:pt x="156104" y="73554"/>
                    <a:pt x="222250" y="31750"/>
                    <a:pt x="307975" y="15875"/>
                  </a:cubicBezTo>
                  <a:cubicBezTo>
                    <a:pt x="393700" y="0"/>
                    <a:pt x="506412" y="9525"/>
                    <a:pt x="619125" y="19050"/>
                  </a:cubicBezTo>
                </a:path>
              </a:pathLst>
            </a:cu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F64B592D-03FE-4EA8-B67A-BC722B6C5804}"/>
                </a:ext>
              </a:extLst>
            </p:cNvPr>
            <p:cNvSpPr/>
            <p:nvPr/>
          </p:nvSpPr>
          <p:spPr>
            <a:xfrm>
              <a:off x="-713388" y="387624"/>
              <a:ext cx="29729" cy="59635"/>
            </a:xfrm>
            <a:prstGeom prst="rect">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80" name="Oval 79">
              <a:extLst>
                <a:ext uri="{FF2B5EF4-FFF2-40B4-BE49-F238E27FC236}">
                  <a16:creationId xmlns:a16="http://schemas.microsoft.com/office/drawing/2014/main" id="{AC37A504-BE75-4946-B375-C13D77F50873}"/>
                </a:ext>
              </a:extLst>
            </p:cNvPr>
            <p:cNvSpPr/>
            <p:nvPr/>
          </p:nvSpPr>
          <p:spPr>
            <a:xfrm>
              <a:off x="-1248510" y="387624"/>
              <a:ext cx="237832" cy="2385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a16="http://schemas.microsoft.com/office/drawing/2014/main" id="{8798E935-DC55-43D0-B493-51BF0C010C93}"/>
                </a:ext>
              </a:extLst>
            </p:cNvPr>
            <p:cNvCxnSpPr/>
            <p:nvPr/>
          </p:nvCxnSpPr>
          <p:spPr>
            <a:xfrm>
              <a:off x="-1053488" y="29817"/>
              <a:ext cx="231886" cy="621"/>
            </a:xfrm>
            <a:prstGeom prst="line">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E98A388A-C3F7-4DF7-A9D6-1261AD4E1B2C}"/>
                </a:ext>
              </a:extLst>
            </p:cNvPr>
            <p:cNvSpPr/>
            <p:nvPr/>
          </p:nvSpPr>
          <p:spPr>
            <a:xfrm>
              <a:off x="-535014"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5E66D3F1-A956-4E0F-B3AA-3C25A87CB2C5}"/>
                </a:ext>
              </a:extLst>
            </p:cNvPr>
            <p:cNvSpPr/>
            <p:nvPr/>
          </p:nvSpPr>
          <p:spPr>
            <a:xfrm>
              <a:off x="-1235429" y="403129"/>
              <a:ext cx="210481" cy="21110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BD464122-8B2A-4C05-9E39-5B2D9DEDB584}"/>
                </a:ext>
              </a:extLst>
            </p:cNvPr>
            <p:cNvSpPr/>
            <p:nvPr/>
          </p:nvSpPr>
          <p:spPr>
            <a:xfrm>
              <a:off x="-1159323" y="477076"/>
              <a:ext cx="59458" cy="5963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cxnSp>
        <p:nvCxnSpPr>
          <p:cNvPr id="85" name="Straight Connector 84">
            <a:extLst>
              <a:ext uri="{FF2B5EF4-FFF2-40B4-BE49-F238E27FC236}">
                <a16:creationId xmlns:a16="http://schemas.microsoft.com/office/drawing/2014/main" id="{698A015C-33D2-4FDE-A2A5-1272B1B31BC0}"/>
              </a:ext>
            </a:extLst>
          </p:cNvPr>
          <p:cNvCxnSpPr>
            <a:cxnSpLocks/>
          </p:cNvCxnSpPr>
          <p:nvPr/>
        </p:nvCxnSpPr>
        <p:spPr>
          <a:xfrm flipV="1">
            <a:off x="553372" y="3434392"/>
            <a:ext cx="3903406" cy="27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50440A43-AF2A-486F-83C3-D7E2E9167BC0}"/>
              </a:ext>
            </a:extLst>
          </p:cNvPr>
          <p:cNvSpPr/>
          <p:nvPr/>
        </p:nvSpPr>
        <p:spPr>
          <a:xfrm>
            <a:off x="3345490" y="3048076"/>
            <a:ext cx="73152" cy="73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09DA3FD9-2003-4819-BE44-373425D3C0B6}"/>
              </a:ext>
            </a:extLst>
          </p:cNvPr>
          <p:cNvSpPr/>
          <p:nvPr/>
        </p:nvSpPr>
        <p:spPr>
          <a:xfrm>
            <a:off x="2915941" y="3036391"/>
            <a:ext cx="73152" cy="73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Arc 88">
            <a:extLst>
              <a:ext uri="{FF2B5EF4-FFF2-40B4-BE49-F238E27FC236}">
                <a16:creationId xmlns:a16="http://schemas.microsoft.com/office/drawing/2014/main" id="{C71E5287-79EC-4CBF-AE7F-33E2174EDEC0}"/>
              </a:ext>
            </a:extLst>
          </p:cNvPr>
          <p:cNvSpPr/>
          <p:nvPr/>
        </p:nvSpPr>
        <p:spPr>
          <a:xfrm rot="8162539">
            <a:off x="3038411" y="3113883"/>
            <a:ext cx="685800" cy="685800"/>
          </a:xfrm>
          <a:prstGeom prst="arc">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Arc 89">
            <a:extLst>
              <a:ext uri="{FF2B5EF4-FFF2-40B4-BE49-F238E27FC236}">
                <a16:creationId xmlns:a16="http://schemas.microsoft.com/office/drawing/2014/main" id="{1A5DD242-3A82-4117-ABE9-432872E69059}"/>
              </a:ext>
            </a:extLst>
          </p:cNvPr>
          <p:cNvSpPr/>
          <p:nvPr/>
        </p:nvSpPr>
        <p:spPr>
          <a:xfrm rot="8162539">
            <a:off x="2946664" y="3079105"/>
            <a:ext cx="914400" cy="914400"/>
          </a:xfrm>
          <a:prstGeom prst="arc">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1" name="Isosceles Triangle 90">
            <a:extLst>
              <a:ext uri="{FF2B5EF4-FFF2-40B4-BE49-F238E27FC236}">
                <a16:creationId xmlns:a16="http://schemas.microsoft.com/office/drawing/2014/main" id="{2332B79E-01BD-4151-A08D-E1EDA8C2F1F1}"/>
              </a:ext>
            </a:extLst>
          </p:cNvPr>
          <p:cNvSpPr/>
          <p:nvPr/>
        </p:nvSpPr>
        <p:spPr>
          <a:xfrm>
            <a:off x="2879713" y="3141628"/>
            <a:ext cx="149295" cy="305650"/>
          </a:xfrm>
          <a:prstGeom prst="triangle">
            <a:avLst/>
          </a:prstGeom>
          <a:pattFill prst="pct20">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92" name="Straight Connector 91">
            <a:extLst>
              <a:ext uri="{FF2B5EF4-FFF2-40B4-BE49-F238E27FC236}">
                <a16:creationId xmlns:a16="http://schemas.microsoft.com/office/drawing/2014/main" id="{01AC075F-E63B-4A55-BADF-67857A570A7D}"/>
              </a:ext>
            </a:extLst>
          </p:cNvPr>
          <p:cNvCxnSpPr>
            <a:cxnSpLocks/>
          </p:cNvCxnSpPr>
          <p:nvPr/>
        </p:nvCxnSpPr>
        <p:spPr>
          <a:xfrm flipV="1">
            <a:off x="553372" y="3740041"/>
            <a:ext cx="3903406" cy="27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F84495A-4F2F-46E0-84E8-CC43402EF46D}"/>
              </a:ext>
            </a:extLst>
          </p:cNvPr>
          <p:cNvCxnSpPr>
            <a:cxnSpLocks/>
          </p:cNvCxnSpPr>
          <p:nvPr/>
        </p:nvCxnSpPr>
        <p:spPr>
          <a:xfrm flipV="1">
            <a:off x="553372" y="4168781"/>
            <a:ext cx="3903406" cy="27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8906CBF-C0C6-42DD-9281-8D654C406F50}"/>
              </a:ext>
            </a:extLst>
          </p:cNvPr>
          <p:cNvSpPr txBox="1"/>
          <p:nvPr/>
        </p:nvSpPr>
        <p:spPr>
          <a:xfrm>
            <a:off x="822248" y="3514041"/>
            <a:ext cx="84704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Layer 1</a:t>
            </a:r>
          </a:p>
        </p:txBody>
      </p:sp>
      <p:sp>
        <p:nvSpPr>
          <p:cNvPr id="95" name="TextBox 94">
            <a:extLst>
              <a:ext uri="{FF2B5EF4-FFF2-40B4-BE49-F238E27FC236}">
                <a16:creationId xmlns:a16="http://schemas.microsoft.com/office/drawing/2014/main" id="{FAECA347-DE1F-4074-B501-1394D8BA1D16}"/>
              </a:ext>
            </a:extLst>
          </p:cNvPr>
          <p:cNvSpPr txBox="1"/>
          <p:nvPr/>
        </p:nvSpPr>
        <p:spPr>
          <a:xfrm>
            <a:off x="822248" y="3867182"/>
            <a:ext cx="84704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Layer 2</a:t>
            </a:r>
          </a:p>
        </p:txBody>
      </p:sp>
      <p:sp>
        <p:nvSpPr>
          <p:cNvPr id="96" name="TextBox 95">
            <a:extLst>
              <a:ext uri="{FF2B5EF4-FFF2-40B4-BE49-F238E27FC236}">
                <a16:creationId xmlns:a16="http://schemas.microsoft.com/office/drawing/2014/main" id="{6E1BD2D1-6E5A-4037-9B9D-74F61FFE68A5}"/>
              </a:ext>
            </a:extLst>
          </p:cNvPr>
          <p:cNvSpPr txBox="1"/>
          <p:nvPr/>
        </p:nvSpPr>
        <p:spPr>
          <a:xfrm>
            <a:off x="822248" y="4239026"/>
            <a:ext cx="84704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Layer 3</a:t>
            </a:r>
          </a:p>
        </p:txBody>
      </p:sp>
      <p:sp>
        <p:nvSpPr>
          <p:cNvPr id="97" name="TextBox 96">
            <a:extLst>
              <a:ext uri="{FF2B5EF4-FFF2-40B4-BE49-F238E27FC236}">
                <a16:creationId xmlns:a16="http://schemas.microsoft.com/office/drawing/2014/main" id="{0BECC32F-B16E-4221-B179-758632562A64}"/>
              </a:ext>
            </a:extLst>
          </p:cNvPr>
          <p:cNvSpPr txBox="1"/>
          <p:nvPr/>
        </p:nvSpPr>
        <p:spPr>
          <a:xfrm>
            <a:off x="4010785" y="2538837"/>
            <a:ext cx="1006004"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Sensor</a:t>
            </a:r>
          </a:p>
        </p:txBody>
      </p:sp>
      <p:sp>
        <p:nvSpPr>
          <p:cNvPr id="98" name="TextBox 97">
            <a:extLst>
              <a:ext uri="{FF2B5EF4-FFF2-40B4-BE49-F238E27FC236}">
                <a16:creationId xmlns:a16="http://schemas.microsoft.com/office/drawing/2014/main" id="{6AD865C8-654C-4627-9427-13B76C021936}"/>
              </a:ext>
            </a:extLst>
          </p:cNvPr>
          <p:cNvSpPr txBox="1"/>
          <p:nvPr/>
        </p:nvSpPr>
        <p:spPr>
          <a:xfrm>
            <a:off x="3135848" y="2200554"/>
            <a:ext cx="1006004"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Sensor</a:t>
            </a:r>
          </a:p>
        </p:txBody>
      </p:sp>
      <p:cxnSp>
        <p:nvCxnSpPr>
          <p:cNvPr id="99" name="Straight Arrow Connector 98">
            <a:extLst>
              <a:ext uri="{FF2B5EF4-FFF2-40B4-BE49-F238E27FC236}">
                <a16:creationId xmlns:a16="http://schemas.microsoft.com/office/drawing/2014/main" id="{90C1C46D-3F77-4D52-B58D-9477422E2C22}"/>
              </a:ext>
            </a:extLst>
          </p:cNvPr>
          <p:cNvCxnSpPr>
            <a:cxnSpLocks/>
            <a:stCxn id="98" idx="1"/>
            <a:endCxn id="87" idx="0"/>
          </p:cNvCxnSpPr>
          <p:nvPr/>
        </p:nvCxnSpPr>
        <p:spPr>
          <a:xfrm flipH="1">
            <a:off x="2952517" y="2315970"/>
            <a:ext cx="183331" cy="7204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A811DA00-756C-46B9-BD7A-1E7CCA8A7DEB}"/>
              </a:ext>
            </a:extLst>
          </p:cNvPr>
          <p:cNvCxnSpPr>
            <a:cxnSpLocks/>
            <a:stCxn id="97" idx="1"/>
          </p:cNvCxnSpPr>
          <p:nvPr/>
        </p:nvCxnSpPr>
        <p:spPr>
          <a:xfrm flipH="1">
            <a:off x="3433811" y="2654253"/>
            <a:ext cx="576974" cy="425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C904613-CC90-49C7-9433-4B673F0D97E6}"/>
              </a:ext>
            </a:extLst>
          </p:cNvPr>
          <p:cNvCxnSpPr>
            <a:cxnSpLocks/>
            <a:endCxn id="75" idx="0"/>
          </p:cNvCxnSpPr>
          <p:nvPr/>
        </p:nvCxnSpPr>
        <p:spPr>
          <a:xfrm>
            <a:off x="2356981" y="1718888"/>
            <a:ext cx="265901" cy="3393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E512CD5-B039-48BD-A92F-92E348179276}"/>
              </a:ext>
            </a:extLst>
          </p:cNvPr>
          <p:cNvSpPr txBox="1"/>
          <p:nvPr/>
        </p:nvSpPr>
        <p:spPr>
          <a:xfrm>
            <a:off x="1815168" y="1515280"/>
            <a:ext cx="1006004"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Position Sensors</a:t>
            </a:r>
          </a:p>
        </p:txBody>
      </p:sp>
      <p:sp>
        <p:nvSpPr>
          <p:cNvPr id="103" name="TextBox 102">
            <a:extLst>
              <a:ext uri="{FF2B5EF4-FFF2-40B4-BE49-F238E27FC236}">
                <a16:creationId xmlns:a16="http://schemas.microsoft.com/office/drawing/2014/main" id="{701F8AE1-9DE6-447D-972F-439A960C9718}"/>
              </a:ext>
            </a:extLst>
          </p:cNvPr>
          <p:cNvSpPr txBox="1"/>
          <p:nvPr/>
        </p:nvSpPr>
        <p:spPr>
          <a:xfrm>
            <a:off x="3980265" y="3080035"/>
            <a:ext cx="1006004"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Vibrating Drum</a:t>
            </a:r>
          </a:p>
        </p:txBody>
      </p:sp>
      <p:cxnSp>
        <p:nvCxnSpPr>
          <p:cNvPr id="104" name="Straight Arrow Connector 103">
            <a:extLst>
              <a:ext uri="{FF2B5EF4-FFF2-40B4-BE49-F238E27FC236}">
                <a16:creationId xmlns:a16="http://schemas.microsoft.com/office/drawing/2014/main" id="{7E705635-C925-4634-B532-696707B86330}"/>
              </a:ext>
            </a:extLst>
          </p:cNvPr>
          <p:cNvCxnSpPr>
            <a:cxnSpLocks/>
            <a:stCxn id="103" idx="1"/>
            <a:endCxn id="72" idx="5"/>
          </p:cNvCxnSpPr>
          <p:nvPr/>
        </p:nvCxnSpPr>
        <p:spPr>
          <a:xfrm flipH="1">
            <a:off x="3635816" y="3195451"/>
            <a:ext cx="344449" cy="1321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475D8E6-C909-45C5-9F65-A4D0C974D9A7}"/>
              </a:ext>
            </a:extLst>
          </p:cNvPr>
          <p:cNvSpPr txBox="1"/>
          <p:nvPr/>
        </p:nvSpPr>
        <p:spPr>
          <a:xfrm>
            <a:off x="3912168" y="3740041"/>
            <a:ext cx="1292944"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Vibrations transmitted into ground</a:t>
            </a:r>
          </a:p>
        </p:txBody>
      </p:sp>
      <p:cxnSp>
        <p:nvCxnSpPr>
          <p:cNvPr id="107" name="Straight Arrow Connector 106">
            <a:extLst>
              <a:ext uri="{FF2B5EF4-FFF2-40B4-BE49-F238E27FC236}">
                <a16:creationId xmlns:a16="http://schemas.microsoft.com/office/drawing/2014/main" id="{828C1B18-1C3D-4B78-AE5B-20C0EF2B6967}"/>
              </a:ext>
            </a:extLst>
          </p:cNvPr>
          <p:cNvCxnSpPr>
            <a:cxnSpLocks/>
            <a:endCxn id="91" idx="3"/>
          </p:cNvCxnSpPr>
          <p:nvPr/>
        </p:nvCxnSpPr>
        <p:spPr>
          <a:xfrm flipV="1">
            <a:off x="2841740" y="3447278"/>
            <a:ext cx="112621" cy="178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F415879-9B28-4780-A7E4-64A129F5C5FC}"/>
              </a:ext>
            </a:extLst>
          </p:cNvPr>
          <p:cNvCxnSpPr>
            <a:cxnSpLocks/>
            <a:stCxn id="105" idx="1"/>
            <a:endCxn id="90" idx="0"/>
          </p:cNvCxnSpPr>
          <p:nvPr/>
        </p:nvCxnSpPr>
        <p:spPr>
          <a:xfrm flipH="1" flipV="1">
            <a:off x="3721219" y="3865422"/>
            <a:ext cx="190949" cy="59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D22F72ED-9949-48EF-BD55-6BF3A8F9A35C}"/>
              </a:ext>
            </a:extLst>
          </p:cNvPr>
          <p:cNvSpPr/>
          <p:nvPr/>
        </p:nvSpPr>
        <p:spPr>
          <a:xfrm>
            <a:off x="2672469" y="2225811"/>
            <a:ext cx="45719" cy="2264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0DD945A2-D3C5-47BF-A7BE-0866245540DB}"/>
              </a:ext>
            </a:extLst>
          </p:cNvPr>
          <p:cNvSpPr txBox="1"/>
          <p:nvPr/>
        </p:nvSpPr>
        <p:spPr>
          <a:xfrm>
            <a:off x="3075996" y="1330000"/>
            <a:ext cx="1292944" cy="923330"/>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Computer screen showing spatial color-coded data overlain on georeferenced aerial image</a:t>
            </a:r>
          </a:p>
          <a:p>
            <a:endParaRPr lang="en-US" sz="900" dirty="0">
              <a:latin typeface="Arial" panose="020B0604020202020204" pitchFamily="34" charset="0"/>
              <a:cs typeface="Arial" panose="020B0604020202020204" pitchFamily="34" charset="0"/>
            </a:endParaRPr>
          </a:p>
        </p:txBody>
      </p:sp>
      <p:cxnSp>
        <p:nvCxnSpPr>
          <p:cNvPr id="111" name="Straight Arrow Connector 110">
            <a:extLst>
              <a:ext uri="{FF2B5EF4-FFF2-40B4-BE49-F238E27FC236}">
                <a16:creationId xmlns:a16="http://schemas.microsoft.com/office/drawing/2014/main" id="{3CBB9555-93B7-4597-9B62-FBE8D66F4D8E}"/>
              </a:ext>
            </a:extLst>
          </p:cNvPr>
          <p:cNvCxnSpPr>
            <a:cxnSpLocks/>
            <a:endCxn id="109" idx="3"/>
          </p:cNvCxnSpPr>
          <p:nvPr/>
        </p:nvCxnSpPr>
        <p:spPr>
          <a:xfrm flipH="1">
            <a:off x="2718188" y="2002471"/>
            <a:ext cx="379480" cy="3365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Arrow: Up 111">
            <a:extLst>
              <a:ext uri="{FF2B5EF4-FFF2-40B4-BE49-F238E27FC236}">
                <a16:creationId xmlns:a16="http://schemas.microsoft.com/office/drawing/2014/main" id="{44E11E26-E2A6-4E60-BE18-7E45A6C49875}"/>
              </a:ext>
            </a:extLst>
          </p:cNvPr>
          <p:cNvSpPr/>
          <p:nvPr/>
        </p:nvSpPr>
        <p:spPr>
          <a:xfrm rot="3936244">
            <a:off x="4353223" y="1937028"/>
            <a:ext cx="107156" cy="52506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6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49923A-11B3-4922-9510-807363E0F8F4}"/>
              </a:ext>
            </a:extLst>
          </p:cNvPr>
          <p:cNvSpPr txBox="1">
            <a:spLocks/>
          </p:cNvSpPr>
          <p:nvPr/>
        </p:nvSpPr>
        <p:spPr bwMode="auto">
          <a:xfrm>
            <a:off x="182895" y="1839600"/>
            <a:ext cx="6566064" cy="4345804"/>
          </a:xfrm>
          <a:prstGeom prst="rect">
            <a:avLst/>
          </a:prstGeom>
          <a:noFill/>
          <a:ln>
            <a:noFill/>
          </a:ln>
          <a:extLst/>
        </p:spPr>
        <p:txBody>
          <a:bodyPr/>
          <a:lstStyle>
            <a:lvl1pPr marL="227013" indent="-227013"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ea typeface="+mn-ea"/>
                <a:cs typeface="+mn-cs"/>
              </a:defRPr>
            </a:lvl1pPr>
            <a:lvl2pPr marL="687388" indent="-230188"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ern="12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a:buClr>
                <a:srgbClr val="385173"/>
              </a:buClr>
              <a:defRPr/>
            </a:pPr>
            <a:r>
              <a:rPr lang="en-US" altLang="en-US" dirty="0">
                <a:solidFill>
                  <a:srgbClr val="000000"/>
                </a:solidFill>
                <a:cs typeface="Arial" panose="020B0604020202020204" pitchFamily="34" charset="0"/>
              </a:rPr>
              <a:t>Integrate sensor package into machine (options for stress-dependent modulus, 40+ different material outputs, and material/moisture vision system)</a:t>
            </a:r>
          </a:p>
          <a:p>
            <a:pPr marL="342900">
              <a:buClr>
                <a:srgbClr val="385173"/>
              </a:buClr>
              <a:defRPr/>
            </a:pPr>
            <a:r>
              <a:rPr lang="en-US" altLang="en-US" dirty="0">
                <a:solidFill>
                  <a:srgbClr val="000000"/>
                </a:solidFill>
                <a:cs typeface="Arial" panose="020B0604020202020204" pitchFamily="34" charset="0"/>
              </a:rPr>
              <a:t>VIC is field calibrated using APLT for site conditions</a:t>
            </a:r>
          </a:p>
          <a:p>
            <a:pPr marL="342900">
              <a:buClr>
                <a:srgbClr val="385173"/>
              </a:buClr>
              <a:defRPr/>
            </a:pPr>
            <a:r>
              <a:rPr lang="en-US" altLang="en-US" dirty="0">
                <a:solidFill>
                  <a:srgbClr val="000000"/>
                </a:solidFill>
                <a:cs typeface="Arial" panose="020B0604020202020204" pitchFamily="34" charset="0"/>
              </a:rPr>
              <a:t>Display real-time results to operator and via real-time CID dashboard system</a:t>
            </a:r>
            <a:endParaRPr lang="en-US" altLang="en-US" dirty="0">
              <a:solidFill>
                <a:srgbClr val="000000"/>
              </a:solidFill>
            </a:endParaRPr>
          </a:p>
          <a:p>
            <a:pPr marL="342900">
              <a:buClr>
                <a:srgbClr val="385173"/>
              </a:buClr>
              <a:defRPr/>
            </a:pPr>
            <a:r>
              <a:rPr lang="en-US" dirty="0">
                <a:solidFill>
                  <a:srgbClr val="000000"/>
                </a:solidFill>
              </a:rPr>
              <a:t>Auto-generate compaction reports and alert messages to team, including function for P.E. review</a:t>
            </a:r>
          </a:p>
          <a:p>
            <a:pPr marL="342900">
              <a:buClr>
                <a:srgbClr val="385173"/>
              </a:buClr>
              <a:defRPr/>
            </a:pPr>
            <a:r>
              <a:rPr lang="en-US" dirty="0">
                <a:solidFill>
                  <a:srgbClr val="000000"/>
                </a:solidFill>
              </a:rPr>
              <a:t>Use advanced desktop software to analysis multi-layer properties and identify areas for QA/QC testing</a:t>
            </a:r>
          </a:p>
          <a:p>
            <a:pPr marL="342900">
              <a:buClr>
                <a:srgbClr val="385173"/>
              </a:buClr>
              <a:defRPr/>
            </a:pPr>
            <a:r>
              <a:rPr lang="en-US" dirty="0">
                <a:solidFill>
                  <a:srgbClr val="000000"/>
                </a:solidFill>
              </a:rPr>
              <a:t>Identify areas for improvement (not compaction)</a:t>
            </a:r>
          </a:p>
          <a:p>
            <a:pPr marL="342900">
              <a:buClr>
                <a:srgbClr val="385173"/>
              </a:buClr>
              <a:defRPr/>
            </a:pPr>
            <a:r>
              <a:rPr lang="en-US" dirty="0">
                <a:solidFill>
                  <a:srgbClr val="000000"/>
                </a:solidFill>
              </a:rPr>
              <a:t>Improve compaction efficiency and </a:t>
            </a:r>
            <a:r>
              <a:rPr lang="en-US" b="1" u="sng" dirty="0">
                <a:solidFill>
                  <a:srgbClr val="000000"/>
                </a:solidFill>
              </a:rPr>
              <a:t>reduce risk of poor-quality</a:t>
            </a:r>
          </a:p>
        </p:txBody>
      </p:sp>
      <p:sp>
        <p:nvSpPr>
          <p:cNvPr id="5" name="Title 1">
            <a:extLst>
              <a:ext uri="{FF2B5EF4-FFF2-40B4-BE49-F238E27FC236}">
                <a16:creationId xmlns:a16="http://schemas.microsoft.com/office/drawing/2014/main" id="{E358C6C8-9310-4807-888E-9C4AFFF3E379}"/>
              </a:ext>
            </a:extLst>
          </p:cNvPr>
          <p:cNvSpPr txBox="1">
            <a:spLocks/>
          </p:cNvSpPr>
          <p:nvPr/>
        </p:nvSpPr>
        <p:spPr bwMode="auto">
          <a:xfrm>
            <a:off x="201744" y="206227"/>
            <a:ext cx="8786131" cy="145112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lgn="l" rtl="0" fontAlgn="base">
              <a:spcBef>
                <a:spcPct val="0"/>
              </a:spcBef>
              <a:spcAft>
                <a:spcPct val="0"/>
              </a:spcAft>
              <a:defRPr sz="5400">
                <a:solidFill>
                  <a:schemeClr val="tx1"/>
                </a:solidFill>
                <a:latin typeface="Cordia New" panose="020B0304020202020204" pitchFamily="34" charset="-34"/>
                <a:ea typeface="+mj-ea"/>
                <a:cs typeface="Cordia New" panose="020B0304020202020204" pitchFamily="34" charset="-34"/>
              </a:defRPr>
            </a:lvl1pPr>
            <a:lvl2pPr algn="l" rtl="0" fontAlgn="base">
              <a:spcBef>
                <a:spcPct val="0"/>
              </a:spcBef>
              <a:spcAft>
                <a:spcPct val="0"/>
              </a:spcAft>
              <a:defRPr sz="4000">
                <a:solidFill>
                  <a:srgbClr val="CE1126"/>
                </a:solidFill>
                <a:latin typeface="Arial Narrow" pitchFamily="34" charset="0"/>
              </a:defRPr>
            </a:lvl2pPr>
            <a:lvl3pPr algn="l" rtl="0" fontAlgn="base">
              <a:spcBef>
                <a:spcPct val="0"/>
              </a:spcBef>
              <a:spcAft>
                <a:spcPct val="0"/>
              </a:spcAft>
              <a:defRPr sz="4000">
                <a:solidFill>
                  <a:srgbClr val="CE1126"/>
                </a:solidFill>
                <a:latin typeface="Arial Narrow" pitchFamily="34" charset="0"/>
              </a:defRPr>
            </a:lvl3pPr>
            <a:lvl4pPr algn="l" rtl="0" fontAlgn="base">
              <a:spcBef>
                <a:spcPct val="0"/>
              </a:spcBef>
              <a:spcAft>
                <a:spcPct val="0"/>
              </a:spcAft>
              <a:defRPr sz="4000">
                <a:solidFill>
                  <a:srgbClr val="CE1126"/>
                </a:solidFill>
                <a:latin typeface="Arial Narrow" pitchFamily="34" charset="0"/>
              </a:defRPr>
            </a:lvl4pPr>
            <a:lvl5pPr algn="l" rtl="0" fontAlgn="base">
              <a:spcBef>
                <a:spcPct val="0"/>
              </a:spcBef>
              <a:spcAft>
                <a:spcPct val="0"/>
              </a:spcAft>
              <a:defRPr sz="4000">
                <a:solidFill>
                  <a:srgbClr val="CE1126"/>
                </a:solidFill>
                <a:latin typeface="Arial Narrow" pitchFamily="34" charset="0"/>
              </a:defRPr>
            </a:lvl5pPr>
            <a:lvl6pPr marL="457200" algn="l" rtl="0" fontAlgn="base">
              <a:spcBef>
                <a:spcPct val="0"/>
              </a:spcBef>
              <a:spcAft>
                <a:spcPct val="0"/>
              </a:spcAft>
              <a:defRPr sz="4000">
                <a:solidFill>
                  <a:srgbClr val="CE1126"/>
                </a:solidFill>
                <a:latin typeface="Arial Narrow" pitchFamily="34" charset="0"/>
              </a:defRPr>
            </a:lvl6pPr>
            <a:lvl7pPr marL="914400" algn="l" rtl="0" fontAlgn="base">
              <a:spcBef>
                <a:spcPct val="0"/>
              </a:spcBef>
              <a:spcAft>
                <a:spcPct val="0"/>
              </a:spcAft>
              <a:defRPr sz="4000">
                <a:solidFill>
                  <a:srgbClr val="CE1126"/>
                </a:solidFill>
                <a:latin typeface="Arial Narrow" pitchFamily="34" charset="0"/>
              </a:defRPr>
            </a:lvl7pPr>
            <a:lvl8pPr marL="1371600" algn="l" rtl="0" fontAlgn="base">
              <a:spcBef>
                <a:spcPct val="0"/>
              </a:spcBef>
              <a:spcAft>
                <a:spcPct val="0"/>
              </a:spcAft>
              <a:defRPr sz="4000">
                <a:solidFill>
                  <a:srgbClr val="CE1126"/>
                </a:solidFill>
                <a:latin typeface="Arial Narrow" pitchFamily="34" charset="0"/>
              </a:defRPr>
            </a:lvl8pPr>
            <a:lvl9pPr marL="1828800" algn="l" rtl="0" fontAlgn="base">
              <a:spcBef>
                <a:spcPct val="0"/>
              </a:spcBef>
              <a:spcAft>
                <a:spcPct val="0"/>
              </a:spcAft>
              <a:defRPr sz="4000">
                <a:solidFill>
                  <a:srgbClr val="CE1126"/>
                </a:solidFill>
                <a:latin typeface="Arial Narrow" pitchFamily="34" charset="0"/>
              </a:defRPr>
            </a:lvl9pPr>
          </a:lstStyle>
          <a:p>
            <a:r>
              <a:rPr lang="en-US" sz="3600" b="1" kern="0" dirty="0">
                <a:latin typeface="Arial" panose="020B0604020202020204" pitchFamily="34" charset="0"/>
                <a:cs typeface="Arial" panose="020B0604020202020204" pitchFamily="34" charset="0"/>
              </a:rPr>
              <a:t>Ingios Technology</a:t>
            </a:r>
            <a:br>
              <a:rPr lang="en-US" sz="4000" b="1" kern="0" dirty="0">
                <a:latin typeface="Arial" panose="020B0604020202020204" pitchFamily="34" charset="0"/>
                <a:cs typeface="Arial" panose="020B0604020202020204" pitchFamily="34" charset="0"/>
              </a:rPr>
            </a:br>
            <a:r>
              <a:rPr lang="en-US" sz="2800" b="1" kern="0" dirty="0">
                <a:latin typeface="Arial" panose="020B0604020202020204" pitchFamily="34" charset="0"/>
                <a:cs typeface="Arial" panose="020B0604020202020204" pitchFamily="34" charset="0"/>
              </a:rPr>
              <a:t>Validated Intelligent Compaction (VIC)</a:t>
            </a:r>
          </a:p>
          <a:p>
            <a:r>
              <a:rPr lang="en-US" sz="2800" b="1" kern="0" dirty="0">
                <a:solidFill>
                  <a:srgbClr val="3333FF"/>
                </a:solidFill>
                <a:latin typeface="Arial" panose="020B0604020202020204" pitchFamily="34" charset="0"/>
                <a:cs typeface="Arial" panose="020B0604020202020204" pitchFamily="34" charset="0"/>
              </a:rPr>
              <a:t>How it works…</a:t>
            </a:r>
            <a:endParaRPr lang="en-US" sz="2800" kern="0" dirty="0">
              <a:solidFill>
                <a:srgbClr val="3333FF"/>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DEC056D-1240-4D8B-9340-CA176A78561E}"/>
              </a:ext>
            </a:extLst>
          </p:cNvPr>
          <p:cNvPicPr>
            <a:picLocks noChangeAspect="1"/>
          </p:cNvPicPr>
          <p:nvPr/>
        </p:nvPicPr>
        <p:blipFill rotWithShape="1">
          <a:blip r:embed="rId2"/>
          <a:srcRect l="18662" t="18080" r="21564" b="547"/>
          <a:stretch/>
        </p:blipFill>
        <p:spPr>
          <a:xfrm>
            <a:off x="6739253" y="2953502"/>
            <a:ext cx="2093976" cy="1545070"/>
          </a:xfrm>
          <a:prstGeom prst="rect">
            <a:avLst/>
          </a:prstGeom>
          <a:ln w="9525">
            <a:solidFill>
              <a:schemeClr val="tx1"/>
            </a:solidFill>
          </a:ln>
        </p:spPr>
      </p:pic>
      <p:pic>
        <p:nvPicPr>
          <p:cNvPr id="11" name="Picture 10">
            <a:extLst>
              <a:ext uri="{FF2B5EF4-FFF2-40B4-BE49-F238E27FC236}">
                <a16:creationId xmlns:a16="http://schemas.microsoft.com/office/drawing/2014/main" id="{1B4CC1A7-9B4B-4898-B688-7A9DA6115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965" y="4606575"/>
            <a:ext cx="2112264" cy="1188149"/>
          </a:xfrm>
          <a:prstGeom prst="rect">
            <a:avLst/>
          </a:prstGeom>
          <a:ln w="9525">
            <a:solidFill>
              <a:schemeClr val="tx1"/>
            </a:solidFill>
          </a:ln>
        </p:spPr>
      </p:pic>
      <p:pic>
        <p:nvPicPr>
          <p:cNvPr id="12" name="Picture 11">
            <a:extLst>
              <a:ext uri="{FF2B5EF4-FFF2-40B4-BE49-F238E27FC236}">
                <a16:creationId xmlns:a16="http://schemas.microsoft.com/office/drawing/2014/main" id="{DEE53245-59A2-4CD5-89C1-4A14F4775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109" y="1657350"/>
            <a:ext cx="2112264" cy="1188149"/>
          </a:xfrm>
          <a:prstGeom prst="rect">
            <a:avLst/>
          </a:prstGeom>
          <a:ln w="9525">
            <a:solidFill>
              <a:schemeClr val="tx1"/>
            </a:solidFill>
          </a:ln>
        </p:spPr>
      </p:pic>
    </p:spTree>
    <p:extLst>
      <p:ext uri="{BB962C8B-B14F-4D97-AF65-F5344CB8AC3E}">
        <p14:creationId xmlns:p14="http://schemas.microsoft.com/office/powerpoint/2010/main" val="2099079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FD08-EFA2-463E-982C-7F6E9B3F7F80}"/>
              </a:ext>
            </a:extLst>
          </p:cNvPr>
          <p:cNvSpPr>
            <a:spLocks noGrp="1"/>
          </p:cNvSpPr>
          <p:nvPr>
            <p:ph type="title"/>
          </p:nvPr>
        </p:nvSpPr>
        <p:spPr>
          <a:xfrm>
            <a:off x="628650" y="365127"/>
            <a:ext cx="7886700" cy="662781"/>
          </a:xfrm>
        </p:spPr>
        <p:txBody>
          <a:bodyPr>
            <a:normAutofit/>
          </a:bodyPr>
          <a:lstStyle/>
          <a:p>
            <a:r>
              <a:rPr lang="en-US" sz="2800" b="0" dirty="0">
                <a:latin typeface="Arial" panose="020B0604020202020204" pitchFamily="34" charset="0"/>
                <a:cs typeface="Arial" panose="020B0604020202020204" pitchFamily="34" charset="0"/>
              </a:rPr>
              <a:t>Geo-materials are complex and highly variable</a:t>
            </a:r>
          </a:p>
        </p:txBody>
      </p:sp>
      <p:pic>
        <p:nvPicPr>
          <p:cNvPr id="5" name="Content Placeholder 4">
            <a:extLst>
              <a:ext uri="{FF2B5EF4-FFF2-40B4-BE49-F238E27FC236}">
                <a16:creationId xmlns:a16="http://schemas.microsoft.com/office/drawing/2014/main" id="{4CEED72B-ADE7-44FB-B13A-F22123D8966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27908"/>
            <a:ext cx="9144000" cy="5143499"/>
          </a:xfrm>
        </p:spPr>
      </p:pic>
    </p:spTree>
    <p:extLst>
      <p:ext uri="{BB962C8B-B14F-4D97-AF65-F5344CB8AC3E}">
        <p14:creationId xmlns:p14="http://schemas.microsoft.com/office/powerpoint/2010/main" val="1500789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D732ADC-9003-4D58-A836-FA2505FAFAA8}"/>
              </a:ext>
            </a:extLst>
          </p:cNvPr>
          <p:cNvGraphicFramePr>
            <a:graphicFrameLocks noGrp="1"/>
          </p:cNvGraphicFramePr>
          <p:nvPr>
            <p:ph idx="1"/>
            <p:extLst>
              <p:ext uri="{D42A27DB-BD31-4B8C-83A1-F6EECF244321}">
                <p14:modId xmlns:p14="http://schemas.microsoft.com/office/powerpoint/2010/main" val="927056766"/>
              </p:ext>
            </p:extLst>
          </p:nvPr>
        </p:nvGraphicFramePr>
        <p:xfrm>
          <a:off x="639097" y="210680"/>
          <a:ext cx="2605550" cy="6436640"/>
        </p:xfrm>
        <a:graphic>
          <a:graphicData uri="http://schemas.openxmlformats.org/drawingml/2006/table">
            <a:tbl>
              <a:tblPr/>
              <a:tblGrid>
                <a:gridCol w="1641987">
                  <a:extLst>
                    <a:ext uri="{9D8B030D-6E8A-4147-A177-3AD203B41FA5}">
                      <a16:colId xmlns:a16="http://schemas.microsoft.com/office/drawing/2014/main" val="1022782398"/>
                    </a:ext>
                  </a:extLst>
                </a:gridCol>
                <a:gridCol w="668594">
                  <a:extLst>
                    <a:ext uri="{9D8B030D-6E8A-4147-A177-3AD203B41FA5}">
                      <a16:colId xmlns:a16="http://schemas.microsoft.com/office/drawing/2014/main" val="2604077024"/>
                    </a:ext>
                  </a:extLst>
                </a:gridCol>
                <a:gridCol w="294969">
                  <a:extLst>
                    <a:ext uri="{9D8B030D-6E8A-4147-A177-3AD203B41FA5}">
                      <a16:colId xmlns:a16="http://schemas.microsoft.com/office/drawing/2014/main" val="1830580741"/>
                    </a:ext>
                  </a:extLst>
                </a:gridCol>
              </a:tblGrid>
              <a:tr h="153959">
                <a:tc>
                  <a:txBody>
                    <a:bodyPr/>
                    <a:lstStyle/>
                    <a:p>
                      <a:pPr algn="ctr" fontAlgn="ctr"/>
                      <a:r>
                        <a:rPr lang="en-US" sz="900" b="1" i="0" u="none" strike="noStrike">
                          <a:solidFill>
                            <a:srgbClr val="FFFFFF"/>
                          </a:solidFill>
                          <a:effectLst/>
                          <a:latin typeface="Calibri" panose="020F0502020204030204" pitchFamily="34" charset="0"/>
                        </a:rPr>
                        <a:t>Material Name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900" b="1" i="0" u="none" strike="noStrike">
                          <a:solidFill>
                            <a:srgbClr val="FFFFFF"/>
                          </a:solidFill>
                          <a:effectLst/>
                          <a:latin typeface="Calibri" panose="020F0502020204030204" pitchFamily="34" charset="0"/>
                        </a:rPr>
                        <a:t>Material Type ID</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900" b="1" i="0" u="none" strike="noStrike">
                          <a:solidFill>
                            <a:srgbClr val="FFFFFF"/>
                          </a:solidFill>
                          <a:effectLst/>
                          <a:latin typeface="Calibri" panose="020F0502020204030204" pitchFamily="34" charset="0"/>
                        </a:rPr>
                        <a:t>Color</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427932818"/>
                  </a:ext>
                </a:extLst>
              </a:tr>
              <a:tr h="153959">
                <a:tc>
                  <a:txBody>
                    <a:bodyPr/>
                    <a:lstStyle/>
                    <a:p>
                      <a:pPr algn="ctr" fontAlgn="ctr"/>
                      <a:r>
                        <a:rPr lang="en-US" sz="900" b="1" i="0" u="none" strike="noStrike" dirty="0">
                          <a:solidFill>
                            <a:srgbClr val="000000"/>
                          </a:solidFill>
                          <a:effectLst/>
                          <a:latin typeface="Calibri" panose="020F0502020204030204" pitchFamily="34" charset="0"/>
                        </a:rPr>
                        <a:t>Other</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0</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3875932"/>
                  </a:ext>
                </a:extLst>
              </a:tr>
              <a:tr h="153959">
                <a:tc>
                  <a:txBody>
                    <a:bodyPr/>
                    <a:lstStyle/>
                    <a:p>
                      <a:pPr algn="ctr" fontAlgn="ctr"/>
                      <a:r>
                        <a:rPr lang="en-US" sz="900" b="1" i="0" u="none" strike="noStrike" dirty="0">
                          <a:solidFill>
                            <a:srgbClr val="000000"/>
                          </a:solidFill>
                          <a:effectLst/>
                          <a:latin typeface="Calibri" panose="020F0502020204030204" pitchFamily="34" charset="0"/>
                        </a:rPr>
                        <a:t>Fly Ash</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AD85"/>
                    </a:solidFill>
                  </a:tcPr>
                </a:tc>
                <a:extLst>
                  <a:ext uri="{0D108BD9-81ED-4DB2-BD59-A6C34878D82A}">
                    <a16:rowId xmlns:a16="http://schemas.microsoft.com/office/drawing/2014/main" val="3421408154"/>
                  </a:ext>
                </a:extLst>
              </a:tr>
              <a:tr h="153959">
                <a:tc>
                  <a:txBody>
                    <a:bodyPr/>
                    <a:lstStyle/>
                    <a:p>
                      <a:pPr algn="ctr" fontAlgn="ctr"/>
                      <a:r>
                        <a:rPr lang="en-US" sz="900" b="1" i="0" u="none" strike="noStrike" dirty="0">
                          <a:solidFill>
                            <a:srgbClr val="000000"/>
                          </a:solidFill>
                          <a:effectLst/>
                          <a:latin typeface="Calibri" panose="020F0502020204030204" pitchFamily="34" charset="0"/>
                        </a:rPr>
                        <a:t>Bottom Ash</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4D33"/>
                    </a:solidFill>
                  </a:tcPr>
                </a:tc>
                <a:extLst>
                  <a:ext uri="{0D108BD9-81ED-4DB2-BD59-A6C34878D82A}">
                    <a16:rowId xmlns:a16="http://schemas.microsoft.com/office/drawing/2014/main" val="2143514263"/>
                  </a:ext>
                </a:extLst>
              </a:tr>
              <a:tr h="153959">
                <a:tc>
                  <a:txBody>
                    <a:bodyPr/>
                    <a:lstStyle/>
                    <a:p>
                      <a:pPr algn="ctr" fontAlgn="ctr"/>
                      <a:r>
                        <a:rPr lang="en-US" sz="900" b="1" i="0" u="none" strike="noStrike">
                          <a:solidFill>
                            <a:srgbClr val="000000"/>
                          </a:solidFill>
                          <a:effectLst/>
                          <a:latin typeface="Calibri" panose="020F0502020204030204" pitchFamily="34" charset="0"/>
                        </a:rPr>
                        <a:t>Gypsum</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3305616"/>
                  </a:ext>
                </a:extLst>
              </a:tr>
              <a:tr h="153959">
                <a:tc>
                  <a:txBody>
                    <a:bodyPr/>
                    <a:lstStyle/>
                    <a:p>
                      <a:pPr algn="ctr" fontAlgn="ctr"/>
                      <a:r>
                        <a:rPr lang="en-US" sz="900" b="1" i="0" u="none" strike="noStrike">
                          <a:solidFill>
                            <a:srgbClr val="000000"/>
                          </a:solidFill>
                          <a:effectLst/>
                          <a:latin typeface="Calibri" panose="020F0502020204030204" pitchFamily="34" charset="0"/>
                        </a:rPr>
                        <a:t>Subgrade_1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FF97"/>
                    </a:solidFill>
                  </a:tcPr>
                </a:tc>
                <a:extLst>
                  <a:ext uri="{0D108BD9-81ED-4DB2-BD59-A6C34878D82A}">
                    <a16:rowId xmlns:a16="http://schemas.microsoft.com/office/drawing/2014/main" val="3657358621"/>
                  </a:ext>
                </a:extLst>
              </a:tr>
              <a:tr h="153959">
                <a:tc>
                  <a:txBody>
                    <a:bodyPr/>
                    <a:lstStyle/>
                    <a:p>
                      <a:pPr algn="ctr" fontAlgn="ctr"/>
                      <a:r>
                        <a:rPr lang="en-US" sz="900" b="1" i="0" u="none" strike="noStrike" dirty="0">
                          <a:solidFill>
                            <a:srgbClr val="000000"/>
                          </a:solidFill>
                          <a:effectLst/>
                          <a:latin typeface="Calibri" panose="020F0502020204030204" pitchFamily="34" charset="0"/>
                        </a:rPr>
                        <a:t>Subgrade_2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5</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FF33"/>
                    </a:solidFill>
                  </a:tcPr>
                </a:tc>
                <a:extLst>
                  <a:ext uri="{0D108BD9-81ED-4DB2-BD59-A6C34878D82A}">
                    <a16:rowId xmlns:a16="http://schemas.microsoft.com/office/drawing/2014/main" val="631328820"/>
                  </a:ext>
                </a:extLst>
              </a:tr>
              <a:tr h="153959">
                <a:tc>
                  <a:txBody>
                    <a:bodyPr/>
                    <a:lstStyle/>
                    <a:p>
                      <a:pPr algn="ctr" fontAlgn="ctr"/>
                      <a:r>
                        <a:rPr lang="en-US" sz="900" b="1" i="0" u="none" strike="noStrike" dirty="0">
                          <a:solidFill>
                            <a:srgbClr val="000000"/>
                          </a:solidFill>
                          <a:effectLst/>
                          <a:latin typeface="Calibri" panose="020F0502020204030204" pitchFamily="34" charset="0"/>
                        </a:rPr>
                        <a:t>Subgrade_3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6</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00"/>
                    </a:solidFill>
                  </a:tcPr>
                </a:tc>
                <a:extLst>
                  <a:ext uri="{0D108BD9-81ED-4DB2-BD59-A6C34878D82A}">
                    <a16:rowId xmlns:a16="http://schemas.microsoft.com/office/drawing/2014/main" val="2140612099"/>
                  </a:ext>
                </a:extLst>
              </a:tr>
              <a:tr h="153959">
                <a:tc>
                  <a:txBody>
                    <a:bodyPr/>
                    <a:lstStyle/>
                    <a:p>
                      <a:pPr algn="ctr" fontAlgn="ctr"/>
                      <a:r>
                        <a:rPr lang="en-US" sz="900" b="1" i="0" u="none" strike="noStrike" dirty="0">
                          <a:solidFill>
                            <a:srgbClr val="000000"/>
                          </a:solidFill>
                          <a:effectLst/>
                          <a:latin typeface="Calibri" panose="020F0502020204030204" pitchFamily="34" charset="0"/>
                        </a:rPr>
                        <a:t>Aggregate Base_1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7</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55"/>
                    </a:solidFill>
                  </a:tcPr>
                </a:tc>
                <a:extLst>
                  <a:ext uri="{0D108BD9-81ED-4DB2-BD59-A6C34878D82A}">
                    <a16:rowId xmlns:a16="http://schemas.microsoft.com/office/drawing/2014/main" val="685375710"/>
                  </a:ext>
                </a:extLst>
              </a:tr>
              <a:tr h="153959">
                <a:tc>
                  <a:txBody>
                    <a:bodyPr/>
                    <a:lstStyle/>
                    <a:p>
                      <a:pPr algn="ctr" fontAlgn="ctr"/>
                      <a:r>
                        <a:rPr lang="en-US" sz="900" b="1" i="0" u="none" strike="noStrike" dirty="0">
                          <a:solidFill>
                            <a:srgbClr val="000000"/>
                          </a:solidFill>
                          <a:effectLst/>
                          <a:latin typeface="Calibri" panose="020F0502020204030204" pitchFamily="34" charset="0"/>
                        </a:rPr>
                        <a:t>Aggregate Base_2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8</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003B"/>
                    </a:solidFill>
                  </a:tcPr>
                </a:tc>
                <a:extLst>
                  <a:ext uri="{0D108BD9-81ED-4DB2-BD59-A6C34878D82A}">
                    <a16:rowId xmlns:a16="http://schemas.microsoft.com/office/drawing/2014/main" val="1793955858"/>
                  </a:ext>
                </a:extLst>
              </a:tr>
              <a:tr h="153959">
                <a:tc>
                  <a:txBody>
                    <a:bodyPr/>
                    <a:lstStyle/>
                    <a:p>
                      <a:pPr algn="ctr" fontAlgn="ctr"/>
                      <a:r>
                        <a:rPr lang="en-US" sz="900" b="1" i="0" u="none" strike="noStrike">
                          <a:solidFill>
                            <a:srgbClr val="000000"/>
                          </a:solidFill>
                          <a:effectLst/>
                          <a:latin typeface="Calibri" panose="020F0502020204030204" pitchFamily="34" charset="0"/>
                        </a:rPr>
                        <a:t>Aggregate Base_3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9</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20"/>
                    </a:solidFill>
                  </a:tcPr>
                </a:tc>
                <a:extLst>
                  <a:ext uri="{0D108BD9-81ED-4DB2-BD59-A6C34878D82A}">
                    <a16:rowId xmlns:a16="http://schemas.microsoft.com/office/drawing/2014/main" val="3673059711"/>
                  </a:ext>
                </a:extLst>
              </a:tr>
              <a:tr h="153959">
                <a:tc>
                  <a:txBody>
                    <a:bodyPr/>
                    <a:lstStyle/>
                    <a:p>
                      <a:pPr algn="ctr" fontAlgn="ctr"/>
                      <a:r>
                        <a:rPr lang="en-US" sz="900" b="1" i="0" u="none" strike="noStrike" dirty="0">
                          <a:solidFill>
                            <a:srgbClr val="000000"/>
                          </a:solidFill>
                          <a:effectLst/>
                          <a:latin typeface="Calibri" panose="020F0502020204030204" pitchFamily="34" charset="0"/>
                        </a:rPr>
                        <a:t>Glacial Till</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10</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D00"/>
                    </a:solidFill>
                  </a:tcPr>
                </a:tc>
                <a:extLst>
                  <a:ext uri="{0D108BD9-81ED-4DB2-BD59-A6C34878D82A}">
                    <a16:rowId xmlns:a16="http://schemas.microsoft.com/office/drawing/2014/main" val="1368901181"/>
                  </a:ext>
                </a:extLst>
              </a:tr>
              <a:tr h="153959">
                <a:tc>
                  <a:txBody>
                    <a:bodyPr/>
                    <a:lstStyle/>
                    <a:p>
                      <a:pPr algn="ctr" fontAlgn="ctr"/>
                      <a:r>
                        <a:rPr lang="en-US" sz="900" b="1" i="0" u="none" strike="noStrike">
                          <a:solidFill>
                            <a:srgbClr val="000000"/>
                          </a:solidFill>
                          <a:effectLst/>
                          <a:latin typeface="Calibri" panose="020F0502020204030204" pitchFamily="34" charset="0"/>
                        </a:rPr>
                        <a:t>Grey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6B47"/>
                    </a:solidFill>
                  </a:tcPr>
                </a:tc>
                <a:extLst>
                  <a:ext uri="{0D108BD9-81ED-4DB2-BD59-A6C34878D82A}">
                    <a16:rowId xmlns:a16="http://schemas.microsoft.com/office/drawing/2014/main" val="1640212430"/>
                  </a:ext>
                </a:extLst>
              </a:tr>
              <a:tr h="153959">
                <a:tc>
                  <a:txBody>
                    <a:bodyPr/>
                    <a:lstStyle/>
                    <a:p>
                      <a:pPr algn="ctr" fontAlgn="ctr"/>
                      <a:r>
                        <a:rPr lang="en-US" sz="900" b="1" i="0" u="none" strike="noStrike" dirty="0">
                          <a:solidFill>
                            <a:srgbClr val="000000"/>
                          </a:solidFill>
                          <a:effectLst/>
                          <a:latin typeface="Calibri" panose="020F0502020204030204" pitchFamily="34" charset="0"/>
                        </a:rPr>
                        <a:t>Red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0000"/>
                    </a:solidFill>
                  </a:tcPr>
                </a:tc>
                <a:extLst>
                  <a:ext uri="{0D108BD9-81ED-4DB2-BD59-A6C34878D82A}">
                    <a16:rowId xmlns:a16="http://schemas.microsoft.com/office/drawing/2014/main" val="3555959290"/>
                  </a:ext>
                </a:extLst>
              </a:tr>
              <a:tr h="153959">
                <a:tc>
                  <a:txBody>
                    <a:bodyPr/>
                    <a:lstStyle/>
                    <a:p>
                      <a:pPr algn="ctr" fontAlgn="ctr"/>
                      <a:r>
                        <a:rPr lang="en-US" sz="900" b="1" i="0" u="none" strike="noStrike">
                          <a:solidFill>
                            <a:srgbClr val="000000"/>
                          </a:solidFill>
                          <a:effectLst/>
                          <a:latin typeface="Calibri" panose="020F0502020204030204" pitchFamily="34" charset="0"/>
                        </a:rPr>
                        <a:t>Brown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3300"/>
                    </a:solidFill>
                  </a:tcPr>
                </a:tc>
                <a:extLst>
                  <a:ext uri="{0D108BD9-81ED-4DB2-BD59-A6C34878D82A}">
                    <a16:rowId xmlns:a16="http://schemas.microsoft.com/office/drawing/2014/main" val="1410320381"/>
                  </a:ext>
                </a:extLst>
              </a:tr>
              <a:tr h="153959">
                <a:tc>
                  <a:txBody>
                    <a:bodyPr/>
                    <a:lstStyle/>
                    <a:p>
                      <a:pPr algn="ctr" fontAlgn="ctr"/>
                      <a:r>
                        <a:rPr lang="en-US" sz="900" b="1" i="0" u="none" strike="noStrike" dirty="0">
                          <a:solidFill>
                            <a:srgbClr val="000000"/>
                          </a:solidFill>
                          <a:effectLst/>
                          <a:latin typeface="Calibri" panose="020F0502020204030204" pitchFamily="34" charset="0"/>
                        </a:rPr>
                        <a:t>Dark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14</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2613"/>
                    </a:solidFill>
                  </a:tcPr>
                </a:tc>
                <a:extLst>
                  <a:ext uri="{0D108BD9-81ED-4DB2-BD59-A6C34878D82A}">
                    <a16:rowId xmlns:a16="http://schemas.microsoft.com/office/drawing/2014/main" val="1303623896"/>
                  </a:ext>
                </a:extLst>
              </a:tr>
              <a:tr h="153959">
                <a:tc>
                  <a:txBody>
                    <a:bodyPr/>
                    <a:lstStyle/>
                    <a:p>
                      <a:pPr algn="ctr" fontAlgn="ctr"/>
                      <a:r>
                        <a:rPr lang="en-US" sz="900" b="1" i="0" u="none" strike="noStrike">
                          <a:solidFill>
                            <a:srgbClr val="000000"/>
                          </a:solidFill>
                          <a:effectLst/>
                          <a:latin typeface="Calibri" panose="020F0502020204030204" pitchFamily="34" charset="0"/>
                        </a:rPr>
                        <a:t>Light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15</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B18B"/>
                    </a:solidFill>
                  </a:tcPr>
                </a:tc>
                <a:extLst>
                  <a:ext uri="{0D108BD9-81ED-4DB2-BD59-A6C34878D82A}">
                    <a16:rowId xmlns:a16="http://schemas.microsoft.com/office/drawing/2014/main" val="2634110131"/>
                  </a:ext>
                </a:extLst>
              </a:tr>
              <a:tr h="153959">
                <a:tc>
                  <a:txBody>
                    <a:bodyPr/>
                    <a:lstStyle/>
                    <a:p>
                      <a:pPr algn="ctr" fontAlgn="ctr"/>
                      <a:r>
                        <a:rPr lang="en-US" sz="900" b="1" i="0" u="none" strike="noStrike">
                          <a:solidFill>
                            <a:srgbClr val="000000"/>
                          </a:solidFill>
                          <a:effectLst/>
                          <a:latin typeface="Calibri" panose="020F0502020204030204" pitchFamily="34" charset="0"/>
                        </a:rPr>
                        <a:t>Silt</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16</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66"/>
                    </a:solidFill>
                  </a:tcPr>
                </a:tc>
                <a:extLst>
                  <a:ext uri="{0D108BD9-81ED-4DB2-BD59-A6C34878D82A}">
                    <a16:rowId xmlns:a16="http://schemas.microsoft.com/office/drawing/2014/main" val="498952617"/>
                  </a:ext>
                </a:extLst>
              </a:tr>
              <a:tr h="153959">
                <a:tc>
                  <a:txBody>
                    <a:bodyPr/>
                    <a:lstStyle/>
                    <a:p>
                      <a:pPr algn="ctr" fontAlgn="ctr"/>
                      <a:r>
                        <a:rPr lang="en-US" sz="900" b="1" i="0" u="none" strike="noStrike">
                          <a:solidFill>
                            <a:srgbClr val="000000"/>
                          </a:solidFill>
                          <a:effectLst/>
                          <a:latin typeface="Calibri" panose="020F0502020204030204" pitchFamily="34" charset="0"/>
                        </a:rPr>
                        <a:t>Sand</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17</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extLst>
                  <a:ext uri="{0D108BD9-81ED-4DB2-BD59-A6C34878D82A}">
                    <a16:rowId xmlns:a16="http://schemas.microsoft.com/office/drawing/2014/main" val="1442198083"/>
                  </a:ext>
                </a:extLst>
              </a:tr>
              <a:tr h="153959">
                <a:tc>
                  <a:txBody>
                    <a:bodyPr/>
                    <a:lstStyle/>
                    <a:p>
                      <a:pPr algn="ctr" fontAlgn="ctr"/>
                      <a:r>
                        <a:rPr lang="en-US" sz="900" b="1" i="0" u="none" strike="noStrike">
                          <a:solidFill>
                            <a:srgbClr val="000000"/>
                          </a:solidFill>
                          <a:effectLst/>
                          <a:latin typeface="Calibri" panose="020F0502020204030204" pitchFamily="34" charset="0"/>
                        </a:rPr>
                        <a:t>Silty Clay</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18</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onsolas" panose="020B0609020204030204" pitchFamily="49" charset="0"/>
                        </a:rPr>
                        <a:t> </a:t>
                      </a:r>
                    </a:p>
                  </a:txBody>
                  <a:tcPr marL="3960" marR="3960" marT="3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210347552"/>
                  </a:ext>
                </a:extLst>
              </a:tr>
              <a:tr h="153959">
                <a:tc>
                  <a:txBody>
                    <a:bodyPr/>
                    <a:lstStyle/>
                    <a:p>
                      <a:pPr algn="ctr" fontAlgn="ctr"/>
                      <a:r>
                        <a:rPr lang="en-US" sz="900" b="1" i="0" u="none" strike="noStrike">
                          <a:solidFill>
                            <a:srgbClr val="000000"/>
                          </a:solidFill>
                          <a:effectLst/>
                          <a:latin typeface="Calibri" panose="020F0502020204030204" pitchFamily="34" charset="0"/>
                        </a:rPr>
                        <a:t>Silty Sand</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19</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val="748529021"/>
                  </a:ext>
                </a:extLst>
              </a:tr>
              <a:tr h="153959">
                <a:tc>
                  <a:txBody>
                    <a:bodyPr/>
                    <a:lstStyle/>
                    <a:p>
                      <a:pPr algn="ctr" fontAlgn="ctr"/>
                      <a:r>
                        <a:rPr lang="en-US" sz="900" b="1" i="0" u="none" strike="noStrike">
                          <a:solidFill>
                            <a:srgbClr val="000000"/>
                          </a:solidFill>
                          <a:effectLst/>
                          <a:latin typeface="Calibri" panose="020F0502020204030204" pitchFamily="34" charset="0"/>
                        </a:rPr>
                        <a:t>Gravel</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20</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806"/>
                    </a:solidFill>
                  </a:tcPr>
                </a:tc>
                <a:extLst>
                  <a:ext uri="{0D108BD9-81ED-4DB2-BD59-A6C34878D82A}">
                    <a16:rowId xmlns:a16="http://schemas.microsoft.com/office/drawing/2014/main" val="2739655715"/>
                  </a:ext>
                </a:extLst>
              </a:tr>
              <a:tr h="153959">
                <a:tc>
                  <a:txBody>
                    <a:bodyPr/>
                    <a:lstStyle/>
                    <a:p>
                      <a:pPr algn="ctr" fontAlgn="ctr"/>
                      <a:r>
                        <a:rPr lang="en-US" sz="900" b="1" i="0" u="none" strike="noStrike">
                          <a:solidFill>
                            <a:srgbClr val="000000"/>
                          </a:solidFill>
                          <a:effectLst/>
                          <a:latin typeface="Calibri" panose="020F0502020204030204" pitchFamily="34" charset="0"/>
                        </a:rPr>
                        <a:t>Subbase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21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6699"/>
                    </a:solidFill>
                  </a:tcPr>
                </a:tc>
                <a:extLst>
                  <a:ext uri="{0D108BD9-81ED-4DB2-BD59-A6C34878D82A}">
                    <a16:rowId xmlns:a16="http://schemas.microsoft.com/office/drawing/2014/main" val="922690484"/>
                  </a:ext>
                </a:extLst>
              </a:tr>
              <a:tr h="153959">
                <a:tc>
                  <a:txBody>
                    <a:bodyPr/>
                    <a:lstStyle/>
                    <a:p>
                      <a:pPr algn="ctr" fontAlgn="ctr"/>
                      <a:r>
                        <a:rPr lang="en-US" sz="900" b="1" i="0" u="none" strike="noStrike">
                          <a:solidFill>
                            <a:srgbClr val="000000"/>
                          </a:solidFill>
                          <a:effectLst/>
                          <a:latin typeface="Calibri" panose="020F0502020204030204" pitchFamily="34" charset="0"/>
                        </a:rPr>
                        <a:t>RAP</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D3D29"/>
                    </a:solidFill>
                  </a:tcPr>
                </a:tc>
                <a:extLst>
                  <a:ext uri="{0D108BD9-81ED-4DB2-BD59-A6C34878D82A}">
                    <a16:rowId xmlns:a16="http://schemas.microsoft.com/office/drawing/2014/main" val="1549009825"/>
                  </a:ext>
                </a:extLst>
              </a:tr>
              <a:tr h="153959">
                <a:tc>
                  <a:txBody>
                    <a:bodyPr/>
                    <a:lstStyle/>
                    <a:p>
                      <a:pPr algn="ctr" fontAlgn="ctr"/>
                      <a:r>
                        <a:rPr lang="en-US" sz="900" b="1" i="0" u="none" strike="noStrike">
                          <a:solidFill>
                            <a:srgbClr val="000000"/>
                          </a:solidFill>
                          <a:effectLst/>
                          <a:latin typeface="Calibri" panose="020F0502020204030204" pitchFamily="34" charset="0"/>
                        </a:rPr>
                        <a:t>RPCC</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23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B894"/>
                    </a:solidFill>
                  </a:tcPr>
                </a:tc>
                <a:extLst>
                  <a:ext uri="{0D108BD9-81ED-4DB2-BD59-A6C34878D82A}">
                    <a16:rowId xmlns:a16="http://schemas.microsoft.com/office/drawing/2014/main" val="2202539644"/>
                  </a:ext>
                </a:extLst>
              </a:tr>
              <a:tr h="153959">
                <a:tc>
                  <a:txBody>
                    <a:bodyPr/>
                    <a:lstStyle/>
                    <a:p>
                      <a:pPr algn="ctr" fontAlgn="ctr"/>
                      <a:r>
                        <a:rPr lang="en-US" sz="900" b="1" i="0" u="none" strike="noStrike">
                          <a:solidFill>
                            <a:srgbClr val="000000"/>
                          </a:solidFill>
                          <a:effectLst/>
                          <a:latin typeface="Calibri" panose="020F0502020204030204" pitchFamily="34" charset="0"/>
                        </a:rPr>
                        <a:t>Cement Stabilized Subgrade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24</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499507568"/>
                  </a:ext>
                </a:extLst>
              </a:tr>
              <a:tr h="153959">
                <a:tc>
                  <a:txBody>
                    <a:bodyPr/>
                    <a:lstStyle/>
                    <a:p>
                      <a:pPr algn="ctr" fontAlgn="ctr"/>
                      <a:r>
                        <a:rPr lang="en-US" sz="900" b="1" i="0" u="none" strike="noStrike">
                          <a:solidFill>
                            <a:srgbClr val="000000"/>
                          </a:solidFill>
                          <a:effectLst/>
                          <a:latin typeface="Calibri" panose="020F0502020204030204" pitchFamily="34" charset="0"/>
                        </a:rPr>
                        <a:t>Cement Stabilized Base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25</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extLst>
                  <a:ext uri="{0D108BD9-81ED-4DB2-BD59-A6C34878D82A}">
                    <a16:rowId xmlns:a16="http://schemas.microsoft.com/office/drawing/2014/main" val="1981821253"/>
                  </a:ext>
                </a:extLst>
              </a:tr>
              <a:tr h="153959">
                <a:tc>
                  <a:txBody>
                    <a:bodyPr/>
                    <a:lstStyle/>
                    <a:p>
                      <a:pPr algn="ctr" fontAlgn="ctr"/>
                      <a:r>
                        <a:rPr lang="en-US" sz="900" b="1" i="0" u="none" strike="noStrike">
                          <a:solidFill>
                            <a:srgbClr val="000000"/>
                          </a:solidFill>
                          <a:effectLst/>
                          <a:latin typeface="Calibri" panose="020F0502020204030204" pitchFamily="34" charset="0"/>
                        </a:rPr>
                        <a:t>Lime Treated Subgrade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26</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CC"/>
                    </a:solidFill>
                  </a:tcPr>
                </a:tc>
                <a:extLst>
                  <a:ext uri="{0D108BD9-81ED-4DB2-BD59-A6C34878D82A}">
                    <a16:rowId xmlns:a16="http://schemas.microsoft.com/office/drawing/2014/main" val="1108791570"/>
                  </a:ext>
                </a:extLst>
              </a:tr>
              <a:tr h="153959">
                <a:tc>
                  <a:txBody>
                    <a:bodyPr/>
                    <a:lstStyle/>
                    <a:p>
                      <a:pPr algn="ctr" fontAlgn="ctr"/>
                      <a:r>
                        <a:rPr lang="en-US" sz="900" b="1" i="0" u="none" strike="noStrike">
                          <a:solidFill>
                            <a:srgbClr val="000000"/>
                          </a:solidFill>
                          <a:effectLst/>
                          <a:latin typeface="Calibri" panose="020F0502020204030204" pitchFamily="34" charset="0"/>
                        </a:rPr>
                        <a:t>Stabilized Subgrade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27</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266"/>
                    </a:solidFill>
                  </a:tcPr>
                </a:tc>
                <a:extLst>
                  <a:ext uri="{0D108BD9-81ED-4DB2-BD59-A6C34878D82A}">
                    <a16:rowId xmlns:a16="http://schemas.microsoft.com/office/drawing/2014/main" val="4007119022"/>
                  </a:ext>
                </a:extLst>
              </a:tr>
              <a:tr h="153959">
                <a:tc>
                  <a:txBody>
                    <a:bodyPr/>
                    <a:lstStyle/>
                    <a:p>
                      <a:pPr algn="ctr" fontAlgn="ctr"/>
                      <a:r>
                        <a:rPr lang="en-US" sz="900" b="1" i="0" u="none" strike="noStrike">
                          <a:solidFill>
                            <a:srgbClr val="000000"/>
                          </a:solidFill>
                          <a:effectLst/>
                          <a:latin typeface="Calibri" panose="020F0502020204030204" pitchFamily="34" charset="0"/>
                        </a:rPr>
                        <a:t>Treated Subgrade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28</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AFF8C"/>
                    </a:solidFill>
                  </a:tcPr>
                </a:tc>
                <a:extLst>
                  <a:ext uri="{0D108BD9-81ED-4DB2-BD59-A6C34878D82A}">
                    <a16:rowId xmlns:a16="http://schemas.microsoft.com/office/drawing/2014/main" val="2708902728"/>
                  </a:ext>
                </a:extLst>
              </a:tr>
              <a:tr h="153959">
                <a:tc>
                  <a:txBody>
                    <a:bodyPr/>
                    <a:lstStyle/>
                    <a:p>
                      <a:pPr algn="ctr" fontAlgn="ctr"/>
                      <a:r>
                        <a:rPr lang="en-US" sz="900" b="1" i="0" u="none" strike="noStrike">
                          <a:solidFill>
                            <a:srgbClr val="000000"/>
                          </a:solidFill>
                          <a:effectLst/>
                          <a:latin typeface="Calibri" panose="020F0502020204030204" pitchFamily="34" charset="0"/>
                        </a:rPr>
                        <a:t>Stabilized Aggregate Base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29</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66"/>
                    </a:solidFill>
                  </a:tcPr>
                </a:tc>
                <a:extLst>
                  <a:ext uri="{0D108BD9-81ED-4DB2-BD59-A6C34878D82A}">
                    <a16:rowId xmlns:a16="http://schemas.microsoft.com/office/drawing/2014/main" val="3178826167"/>
                  </a:ext>
                </a:extLst>
              </a:tr>
              <a:tr h="153959">
                <a:tc>
                  <a:txBody>
                    <a:bodyPr/>
                    <a:lstStyle/>
                    <a:p>
                      <a:pPr algn="ctr" fontAlgn="ctr"/>
                      <a:r>
                        <a:rPr lang="en-US" sz="900" b="1" i="0" u="none" strike="noStrike">
                          <a:solidFill>
                            <a:srgbClr val="000000"/>
                          </a:solidFill>
                          <a:effectLst/>
                          <a:latin typeface="Calibri" panose="020F0502020204030204" pitchFamily="34" charset="0"/>
                        </a:rPr>
                        <a:t>Limestone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30</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8A5C"/>
                    </a:solidFill>
                  </a:tcPr>
                </a:tc>
                <a:extLst>
                  <a:ext uri="{0D108BD9-81ED-4DB2-BD59-A6C34878D82A}">
                    <a16:rowId xmlns:a16="http://schemas.microsoft.com/office/drawing/2014/main" val="1034399985"/>
                  </a:ext>
                </a:extLst>
              </a:tr>
              <a:tr h="153959">
                <a:tc>
                  <a:txBody>
                    <a:bodyPr/>
                    <a:lstStyle/>
                    <a:p>
                      <a:pPr algn="ctr" fontAlgn="ctr"/>
                      <a:r>
                        <a:rPr lang="en-US" sz="900" b="1" i="0" u="none" strike="noStrike">
                          <a:solidFill>
                            <a:srgbClr val="000000"/>
                          </a:solidFill>
                          <a:effectLst/>
                          <a:latin typeface="Calibri" panose="020F0502020204030204" pitchFamily="34" charset="0"/>
                        </a:rPr>
                        <a:t>Modified Subbase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31</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FFFFFF"/>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B3FF"/>
                    </a:solidFill>
                  </a:tcPr>
                </a:tc>
                <a:extLst>
                  <a:ext uri="{0D108BD9-81ED-4DB2-BD59-A6C34878D82A}">
                    <a16:rowId xmlns:a16="http://schemas.microsoft.com/office/drawing/2014/main" val="1774657254"/>
                  </a:ext>
                </a:extLst>
              </a:tr>
              <a:tr h="153959">
                <a:tc>
                  <a:txBody>
                    <a:bodyPr/>
                    <a:lstStyle/>
                    <a:p>
                      <a:pPr algn="ctr" fontAlgn="ctr"/>
                      <a:r>
                        <a:rPr lang="en-US" sz="900" b="1" i="0" u="none" strike="noStrike">
                          <a:solidFill>
                            <a:srgbClr val="000000"/>
                          </a:solidFill>
                          <a:effectLst/>
                          <a:latin typeface="Calibri" panose="020F0502020204030204" pitchFamily="34" charset="0"/>
                        </a:rPr>
                        <a:t>Select backfill</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32</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B300"/>
                    </a:solidFill>
                  </a:tcPr>
                </a:tc>
                <a:extLst>
                  <a:ext uri="{0D108BD9-81ED-4DB2-BD59-A6C34878D82A}">
                    <a16:rowId xmlns:a16="http://schemas.microsoft.com/office/drawing/2014/main" val="2790362056"/>
                  </a:ext>
                </a:extLst>
              </a:tr>
              <a:tr h="153959">
                <a:tc>
                  <a:txBody>
                    <a:bodyPr/>
                    <a:lstStyle/>
                    <a:p>
                      <a:pPr algn="ctr" fontAlgn="ctr"/>
                      <a:r>
                        <a:rPr lang="en-US" sz="900" b="1" i="0" u="none" strike="noStrike">
                          <a:solidFill>
                            <a:srgbClr val="000000"/>
                          </a:solidFill>
                          <a:effectLst/>
                          <a:latin typeface="Calibri" panose="020F0502020204030204" pitchFamily="34" charset="0"/>
                        </a:rPr>
                        <a:t>PGE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33</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00"/>
                    </a:solidFill>
                  </a:tcPr>
                </a:tc>
                <a:extLst>
                  <a:ext uri="{0D108BD9-81ED-4DB2-BD59-A6C34878D82A}">
                    <a16:rowId xmlns:a16="http://schemas.microsoft.com/office/drawing/2014/main" val="2847594989"/>
                  </a:ext>
                </a:extLst>
              </a:tr>
              <a:tr h="153959">
                <a:tc>
                  <a:txBody>
                    <a:bodyPr/>
                    <a:lstStyle/>
                    <a:p>
                      <a:pPr algn="ctr" fontAlgn="ctr"/>
                      <a:r>
                        <a:rPr lang="en-US" sz="900" b="1" i="0" u="none" strike="noStrike">
                          <a:solidFill>
                            <a:srgbClr val="000000"/>
                          </a:solidFill>
                          <a:effectLst/>
                          <a:latin typeface="Calibri" panose="020F0502020204030204" pitchFamily="34" charset="0"/>
                        </a:rPr>
                        <a:t>CA6</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34</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4D00"/>
                    </a:solidFill>
                  </a:tcPr>
                </a:tc>
                <a:extLst>
                  <a:ext uri="{0D108BD9-81ED-4DB2-BD59-A6C34878D82A}">
                    <a16:rowId xmlns:a16="http://schemas.microsoft.com/office/drawing/2014/main" val="2578703318"/>
                  </a:ext>
                </a:extLst>
              </a:tr>
              <a:tr h="153959">
                <a:tc>
                  <a:txBody>
                    <a:bodyPr/>
                    <a:lstStyle/>
                    <a:p>
                      <a:pPr algn="ctr" fontAlgn="ctr"/>
                      <a:r>
                        <a:rPr lang="en-US" sz="900" b="1" i="0" u="none" strike="noStrike">
                          <a:solidFill>
                            <a:srgbClr val="000000"/>
                          </a:solidFill>
                          <a:effectLst/>
                          <a:latin typeface="Calibri" panose="020F0502020204030204" pitchFamily="34" charset="0"/>
                        </a:rPr>
                        <a:t>Class 5 Aggregate Base</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35</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E0E0"/>
                    </a:solidFill>
                  </a:tcPr>
                </a:tc>
                <a:extLst>
                  <a:ext uri="{0D108BD9-81ED-4DB2-BD59-A6C34878D82A}">
                    <a16:rowId xmlns:a16="http://schemas.microsoft.com/office/drawing/2014/main" val="1495690546"/>
                  </a:ext>
                </a:extLst>
              </a:tr>
              <a:tr h="153959">
                <a:tc>
                  <a:txBody>
                    <a:bodyPr/>
                    <a:lstStyle/>
                    <a:p>
                      <a:pPr algn="ctr" fontAlgn="ctr"/>
                      <a:r>
                        <a:rPr lang="en-US" sz="900" b="1" i="0" u="none" strike="noStrike">
                          <a:solidFill>
                            <a:srgbClr val="000000"/>
                          </a:solidFill>
                          <a:effectLst/>
                          <a:latin typeface="Calibri" panose="020F0502020204030204" pitchFamily="34" charset="0"/>
                        </a:rPr>
                        <a:t>OGB</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Calibri" panose="020F0502020204030204" pitchFamily="34" charset="0"/>
                        </a:rPr>
                        <a:t>36</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E5B5B"/>
                    </a:solidFill>
                  </a:tcPr>
                </a:tc>
                <a:extLst>
                  <a:ext uri="{0D108BD9-81ED-4DB2-BD59-A6C34878D82A}">
                    <a16:rowId xmlns:a16="http://schemas.microsoft.com/office/drawing/2014/main" val="3830768849"/>
                  </a:ext>
                </a:extLst>
              </a:tr>
              <a:tr h="153959">
                <a:tc>
                  <a:txBody>
                    <a:bodyPr/>
                    <a:lstStyle/>
                    <a:p>
                      <a:pPr algn="ctr" fontAlgn="ctr"/>
                      <a:r>
                        <a:rPr lang="en-US" sz="900" b="1" i="0" u="none" strike="noStrike">
                          <a:solidFill>
                            <a:srgbClr val="000000"/>
                          </a:solidFill>
                          <a:effectLst/>
                          <a:latin typeface="Calibri" panose="020F0502020204030204" pitchFamily="34" charset="0"/>
                        </a:rPr>
                        <a:t>0.75-inch minus</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37</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CC"/>
                    </a:solidFill>
                  </a:tcPr>
                </a:tc>
                <a:extLst>
                  <a:ext uri="{0D108BD9-81ED-4DB2-BD59-A6C34878D82A}">
                    <a16:rowId xmlns:a16="http://schemas.microsoft.com/office/drawing/2014/main" val="794657815"/>
                  </a:ext>
                </a:extLst>
              </a:tr>
              <a:tr h="153959">
                <a:tc>
                  <a:txBody>
                    <a:bodyPr/>
                    <a:lstStyle/>
                    <a:p>
                      <a:pPr algn="ctr" fontAlgn="ctr"/>
                      <a:r>
                        <a:rPr lang="en-US" sz="900" b="1" i="0" u="none" strike="noStrike">
                          <a:solidFill>
                            <a:srgbClr val="000000"/>
                          </a:solidFill>
                          <a:effectLst/>
                          <a:latin typeface="Calibri" panose="020F0502020204030204" pitchFamily="34" charset="0"/>
                        </a:rPr>
                        <a:t>1-inch minus</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38</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0099"/>
                    </a:solidFill>
                  </a:tcPr>
                </a:tc>
                <a:extLst>
                  <a:ext uri="{0D108BD9-81ED-4DB2-BD59-A6C34878D82A}">
                    <a16:rowId xmlns:a16="http://schemas.microsoft.com/office/drawing/2014/main" val="3942115562"/>
                  </a:ext>
                </a:extLst>
              </a:tr>
              <a:tr h="153959">
                <a:tc>
                  <a:txBody>
                    <a:bodyPr/>
                    <a:lstStyle/>
                    <a:p>
                      <a:pPr algn="ctr" fontAlgn="ctr"/>
                      <a:r>
                        <a:rPr lang="en-US" sz="900" b="1" i="0" u="none" strike="noStrike" dirty="0">
                          <a:solidFill>
                            <a:srgbClr val="000000"/>
                          </a:solidFill>
                          <a:effectLst/>
                          <a:latin typeface="Calibri" panose="020F0502020204030204" pitchFamily="34" charset="0"/>
                        </a:rPr>
                        <a:t>1.5-inch minus</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39</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Calibri" panose="020F0502020204030204" pitchFamily="34" charset="0"/>
                        </a:rPr>
                        <a:t> </a:t>
                      </a:r>
                    </a:p>
                  </a:txBody>
                  <a:tcPr marL="3960" marR="3960" marT="39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004D"/>
                    </a:solidFill>
                  </a:tcPr>
                </a:tc>
                <a:extLst>
                  <a:ext uri="{0D108BD9-81ED-4DB2-BD59-A6C34878D82A}">
                    <a16:rowId xmlns:a16="http://schemas.microsoft.com/office/drawing/2014/main" val="3650700581"/>
                  </a:ext>
                </a:extLst>
              </a:tr>
            </a:tbl>
          </a:graphicData>
        </a:graphic>
      </p:graphicFrame>
      <p:sp>
        <p:nvSpPr>
          <p:cNvPr id="8" name="Title 1">
            <a:extLst>
              <a:ext uri="{FF2B5EF4-FFF2-40B4-BE49-F238E27FC236}">
                <a16:creationId xmlns:a16="http://schemas.microsoft.com/office/drawing/2014/main" id="{F52A153E-B8FE-4318-BEB9-B9033277591E}"/>
              </a:ext>
            </a:extLst>
          </p:cNvPr>
          <p:cNvSpPr txBox="1">
            <a:spLocks/>
          </p:cNvSpPr>
          <p:nvPr/>
        </p:nvSpPr>
        <p:spPr bwMode="auto">
          <a:xfrm>
            <a:off x="4060723" y="206227"/>
            <a:ext cx="4927152" cy="57127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fontAlgn="base">
              <a:spcBef>
                <a:spcPct val="0"/>
              </a:spcBef>
              <a:spcAft>
                <a:spcPct val="0"/>
              </a:spcAft>
              <a:defRPr sz="5400">
                <a:solidFill>
                  <a:schemeClr val="tx1"/>
                </a:solidFill>
                <a:latin typeface="Cordia New" panose="020B0304020202020204" pitchFamily="34" charset="-34"/>
                <a:ea typeface="+mj-ea"/>
                <a:cs typeface="Cordia New" panose="020B0304020202020204" pitchFamily="34" charset="-34"/>
              </a:defRPr>
            </a:lvl1pPr>
            <a:lvl2pPr algn="l" rtl="0" fontAlgn="base">
              <a:spcBef>
                <a:spcPct val="0"/>
              </a:spcBef>
              <a:spcAft>
                <a:spcPct val="0"/>
              </a:spcAft>
              <a:defRPr sz="4000">
                <a:solidFill>
                  <a:srgbClr val="CE1126"/>
                </a:solidFill>
                <a:latin typeface="Arial Narrow" pitchFamily="34" charset="0"/>
              </a:defRPr>
            </a:lvl2pPr>
            <a:lvl3pPr algn="l" rtl="0" fontAlgn="base">
              <a:spcBef>
                <a:spcPct val="0"/>
              </a:spcBef>
              <a:spcAft>
                <a:spcPct val="0"/>
              </a:spcAft>
              <a:defRPr sz="4000">
                <a:solidFill>
                  <a:srgbClr val="CE1126"/>
                </a:solidFill>
                <a:latin typeface="Arial Narrow" pitchFamily="34" charset="0"/>
              </a:defRPr>
            </a:lvl3pPr>
            <a:lvl4pPr algn="l" rtl="0" fontAlgn="base">
              <a:spcBef>
                <a:spcPct val="0"/>
              </a:spcBef>
              <a:spcAft>
                <a:spcPct val="0"/>
              </a:spcAft>
              <a:defRPr sz="4000">
                <a:solidFill>
                  <a:srgbClr val="CE1126"/>
                </a:solidFill>
                <a:latin typeface="Arial Narrow" pitchFamily="34" charset="0"/>
              </a:defRPr>
            </a:lvl4pPr>
            <a:lvl5pPr algn="l" rtl="0" fontAlgn="base">
              <a:spcBef>
                <a:spcPct val="0"/>
              </a:spcBef>
              <a:spcAft>
                <a:spcPct val="0"/>
              </a:spcAft>
              <a:defRPr sz="4000">
                <a:solidFill>
                  <a:srgbClr val="CE1126"/>
                </a:solidFill>
                <a:latin typeface="Arial Narrow" pitchFamily="34" charset="0"/>
              </a:defRPr>
            </a:lvl5pPr>
            <a:lvl6pPr marL="457200" algn="l" rtl="0" fontAlgn="base">
              <a:spcBef>
                <a:spcPct val="0"/>
              </a:spcBef>
              <a:spcAft>
                <a:spcPct val="0"/>
              </a:spcAft>
              <a:defRPr sz="4000">
                <a:solidFill>
                  <a:srgbClr val="CE1126"/>
                </a:solidFill>
                <a:latin typeface="Arial Narrow" pitchFamily="34" charset="0"/>
              </a:defRPr>
            </a:lvl6pPr>
            <a:lvl7pPr marL="914400" algn="l" rtl="0" fontAlgn="base">
              <a:spcBef>
                <a:spcPct val="0"/>
              </a:spcBef>
              <a:spcAft>
                <a:spcPct val="0"/>
              </a:spcAft>
              <a:defRPr sz="4000">
                <a:solidFill>
                  <a:srgbClr val="CE1126"/>
                </a:solidFill>
                <a:latin typeface="Arial Narrow" pitchFamily="34" charset="0"/>
              </a:defRPr>
            </a:lvl7pPr>
            <a:lvl8pPr marL="1371600" algn="l" rtl="0" fontAlgn="base">
              <a:spcBef>
                <a:spcPct val="0"/>
              </a:spcBef>
              <a:spcAft>
                <a:spcPct val="0"/>
              </a:spcAft>
              <a:defRPr sz="4000">
                <a:solidFill>
                  <a:srgbClr val="CE1126"/>
                </a:solidFill>
                <a:latin typeface="Arial Narrow" pitchFamily="34" charset="0"/>
              </a:defRPr>
            </a:lvl8pPr>
            <a:lvl9pPr marL="1828800" algn="l" rtl="0" fontAlgn="base">
              <a:spcBef>
                <a:spcPct val="0"/>
              </a:spcBef>
              <a:spcAft>
                <a:spcPct val="0"/>
              </a:spcAft>
              <a:defRPr sz="4000">
                <a:solidFill>
                  <a:srgbClr val="CE1126"/>
                </a:solidFill>
                <a:latin typeface="Arial Narrow" pitchFamily="34" charset="0"/>
              </a:defRPr>
            </a:lvl9pPr>
          </a:lstStyle>
          <a:p>
            <a:r>
              <a:rPr lang="en-US" sz="3600" kern="0" dirty="0">
                <a:latin typeface="Arial" panose="020B0604020202020204" pitchFamily="34" charset="0"/>
                <a:cs typeface="Arial" panose="020B0604020202020204" pitchFamily="34" charset="0"/>
              </a:rPr>
              <a:t>Ingios Technology</a:t>
            </a:r>
            <a:br>
              <a:rPr lang="en-US" sz="4000" kern="0" dirty="0">
                <a:latin typeface="Arial" panose="020B0604020202020204" pitchFamily="34" charset="0"/>
                <a:cs typeface="Arial" panose="020B0604020202020204" pitchFamily="34" charset="0"/>
              </a:rPr>
            </a:br>
            <a:r>
              <a:rPr lang="en-US" sz="2800" kern="0" dirty="0">
                <a:latin typeface="Arial" panose="020B0604020202020204" pitchFamily="34" charset="0"/>
                <a:cs typeface="Arial" panose="020B0604020202020204" pitchFamily="34" charset="0"/>
              </a:rPr>
              <a:t>Validated Intelligent Compaction (VIC)</a:t>
            </a:r>
          </a:p>
          <a:p>
            <a:endParaRPr lang="en-US" sz="2800" kern="0" dirty="0">
              <a:latin typeface="Arial" panose="020B0604020202020204" pitchFamily="34" charset="0"/>
              <a:cs typeface="Arial" panose="020B0604020202020204" pitchFamily="34" charset="0"/>
            </a:endParaRPr>
          </a:p>
          <a:p>
            <a:r>
              <a:rPr lang="en-US" sz="2800" kern="0" dirty="0">
                <a:solidFill>
                  <a:srgbClr val="3333FF"/>
                </a:solidFill>
                <a:latin typeface="Arial" panose="020B0604020202020204" pitchFamily="34" charset="0"/>
                <a:cs typeface="Arial" panose="020B0604020202020204" pitchFamily="34" charset="0"/>
              </a:rPr>
              <a:t>We have initiated a database of common material types to assist contractors with initial pre-calibration process.</a:t>
            </a:r>
          </a:p>
        </p:txBody>
      </p:sp>
    </p:spTree>
    <p:extLst>
      <p:ext uri="{BB962C8B-B14F-4D97-AF65-F5344CB8AC3E}">
        <p14:creationId xmlns:p14="http://schemas.microsoft.com/office/powerpoint/2010/main" val="178492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0FC6-703D-4653-B0D6-FCEFCB8C2FF9}"/>
              </a:ext>
            </a:extLst>
          </p:cNvPr>
          <p:cNvSpPr>
            <a:spLocks noGrp="1"/>
          </p:cNvSpPr>
          <p:nvPr>
            <p:ph type="title"/>
          </p:nvPr>
        </p:nvSpPr>
        <p:spPr/>
        <p:txBody>
          <a:bodyPr/>
          <a:lstStyle/>
          <a:p>
            <a:pPr algn="ctr"/>
            <a:r>
              <a:rPr lang="en-US" sz="3600" dirty="0"/>
              <a:t>Ingios is redefining quality compaction</a:t>
            </a:r>
          </a:p>
        </p:txBody>
      </p:sp>
      <p:sp>
        <p:nvSpPr>
          <p:cNvPr id="3" name="Rectangle 2">
            <a:extLst>
              <a:ext uri="{FF2B5EF4-FFF2-40B4-BE49-F238E27FC236}">
                <a16:creationId xmlns:a16="http://schemas.microsoft.com/office/drawing/2014/main" id="{123BEEC3-4EEE-4D3A-9EFA-898A655E5D0C}"/>
              </a:ext>
            </a:extLst>
          </p:cNvPr>
          <p:cNvSpPr/>
          <p:nvPr/>
        </p:nvSpPr>
        <p:spPr>
          <a:xfrm>
            <a:off x="2293142" y="2459145"/>
            <a:ext cx="2278856" cy="3000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CQI ≥ [</a:t>
            </a:r>
            <a:r>
              <a:rPr lang="en-US" sz="900" dirty="0">
                <a:solidFill>
                  <a:schemeClr val="tx1"/>
                </a:solidFill>
                <a:highlight>
                  <a:srgbClr val="FFFF00"/>
                </a:highlight>
                <a:latin typeface="Arial" panose="020B0604020202020204" pitchFamily="34" charset="0"/>
                <a:cs typeface="Arial" panose="020B0604020202020204" pitchFamily="34" charset="0"/>
              </a:rPr>
              <a:t>95</a:t>
            </a:r>
            <a:r>
              <a:rPr lang="en-US" sz="900" dirty="0">
                <a:solidFill>
                  <a:schemeClr val="tx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489A36A2-8A1F-4BB5-BA14-A45A337FDAE4}"/>
              </a:ext>
            </a:extLst>
          </p:cNvPr>
          <p:cNvSpPr/>
          <p:nvPr/>
        </p:nvSpPr>
        <p:spPr>
          <a:xfrm>
            <a:off x="2293144" y="2899712"/>
            <a:ext cx="2278856" cy="3000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a:t>
            </a:r>
            <a:r>
              <a:rPr lang="en-US" sz="900" dirty="0">
                <a:solidFill>
                  <a:schemeClr val="tx1"/>
                </a:solidFill>
                <a:highlight>
                  <a:srgbClr val="FFFF00"/>
                </a:highlight>
                <a:latin typeface="Arial" panose="020B0604020202020204" pitchFamily="34" charset="0"/>
                <a:cs typeface="Arial" panose="020B0604020202020204" pitchFamily="34" charset="0"/>
              </a:rPr>
              <a:t>80</a:t>
            </a:r>
            <a:r>
              <a:rPr lang="en-US" sz="900" dirty="0">
                <a:solidFill>
                  <a:schemeClr val="tx1"/>
                </a:solidFill>
                <a:latin typeface="Arial" panose="020B0604020202020204" pitchFamily="34" charset="0"/>
                <a:cs typeface="Arial" panose="020B0604020202020204" pitchFamily="34" charset="0"/>
              </a:rPr>
              <a:t>%] of [</a:t>
            </a:r>
            <a:r>
              <a:rPr lang="en-US" sz="900" dirty="0">
                <a:solidFill>
                  <a:schemeClr val="tx1"/>
                </a:solidFill>
                <a:highlight>
                  <a:srgbClr val="FFFF00"/>
                </a:highlight>
                <a:latin typeface="Arial" panose="020B0604020202020204" pitchFamily="34" charset="0"/>
                <a:cs typeface="Arial" panose="020B0604020202020204" pitchFamily="34" charset="0"/>
              </a:rPr>
              <a:t>XMV</a:t>
            </a:r>
            <a:r>
              <a:rPr lang="en-US" sz="900" dirty="0">
                <a:solidFill>
                  <a:schemeClr val="tx1"/>
                </a:solidFill>
                <a:latin typeface="Arial" panose="020B0604020202020204" pitchFamily="34" charset="0"/>
                <a:cs typeface="Arial" panose="020B0604020202020204" pitchFamily="34" charset="0"/>
              </a:rPr>
              <a:t>] MVs ≥ [</a:t>
            </a:r>
            <a:r>
              <a:rPr lang="en-US" sz="900" dirty="0">
                <a:solidFill>
                  <a:schemeClr val="tx1"/>
                </a:solidFill>
                <a:highlight>
                  <a:srgbClr val="FFFF00"/>
                </a:highlight>
                <a:latin typeface="Arial" panose="020B0604020202020204" pitchFamily="34" charset="0"/>
                <a:cs typeface="Arial" panose="020B0604020202020204" pitchFamily="34" charset="0"/>
              </a:rPr>
              <a:t>XMV_TV</a:t>
            </a:r>
            <a:r>
              <a:rPr lang="en-US" sz="900" dirty="0">
                <a:solidFill>
                  <a:schemeClr val="tx1"/>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45539038-C68F-40D7-B85B-57E54E10FDB8}"/>
              </a:ext>
            </a:extLst>
          </p:cNvPr>
          <p:cNvSpPr/>
          <p:nvPr/>
        </p:nvSpPr>
        <p:spPr>
          <a:xfrm>
            <a:off x="2293144" y="3310695"/>
            <a:ext cx="2278856" cy="3000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COV of MVs ≤ [</a:t>
            </a:r>
            <a:r>
              <a:rPr lang="en-US" sz="900" dirty="0">
                <a:solidFill>
                  <a:schemeClr val="tx1"/>
                </a:solidFill>
                <a:highlight>
                  <a:srgbClr val="FFFF00"/>
                </a:highlight>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7038F835-5CCE-4A60-9E05-6A39A5DFF65D}"/>
              </a:ext>
            </a:extLst>
          </p:cNvPr>
          <p:cNvSpPr/>
          <p:nvPr/>
        </p:nvSpPr>
        <p:spPr>
          <a:xfrm>
            <a:off x="1314892" y="1921623"/>
            <a:ext cx="3143040"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VIC QUALITY ANALYSIS</a:t>
            </a:r>
          </a:p>
        </p:txBody>
      </p:sp>
      <p:sp>
        <p:nvSpPr>
          <p:cNvPr id="10" name="Rectangle 9">
            <a:extLst>
              <a:ext uri="{FF2B5EF4-FFF2-40B4-BE49-F238E27FC236}">
                <a16:creationId xmlns:a16="http://schemas.microsoft.com/office/drawing/2014/main" id="{ADE79726-B553-4F08-8787-E87F26EE0002}"/>
              </a:ext>
            </a:extLst>
          </p:cNvPr>
          <p:cNvSpPr/>
          <p:nvPr/>
        </p:nvSpPr>
        <p:spPr>
          <a:xfrm>
            <a:off x="2293138" y="3756043"/>
            <a:ext cx="2278856" cy="3000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Arial" panose="020B0604020202020204" pitchFamily="34" charset="0"/>
                <a:cs typeface="Arial" panose="020B0604020202020204" pitchFamily="34" charset="0"/>
              </a:rPr>
              <a:t>i</a:t>
            </a:r>
            <a:r>
              <a:rPr lang="en-US" sz="900" dirty="0">
                <a:solidFill>
                  <a:schemeClr val="tx1"/>
                </a:solidFill>
                <a:latin typeface="Arial" panose="020B0604020202020204" pitchFamily="34" charset="0"/>
                <a:cs typeface="Arial" panose="020B0604020202020204" pitchFamily="34" charset="0"/>
              </a:rPr>
              <a:t>-Score Blob ≤ [</a:t>
            </a:r>
            <a:r>
              <a:rPr lang="en-US" sz="900" dirty="0">
                <a:solidFill>
                  <a:schemeClr val="tx1"/>
                </a:solidFill>
                <a:highlight>
                  <a:srgbClr val="FFFF00"/>
                </a:highlight>
                <a:latin typeface="Arial" panose="020B0604020202020204" pitchFamily="34" charset="0"/>
                <a:cs typeface="Arial" panose="020B0604020202020204" pitchFamily="34" charset="0"/>
              </a:rPr>
              <a:t>200 ft</a:t>
            </a:r>
            <a:r>
              <a:rPr lang="en-US" sz="900" baseline="30000" dirty="0">
                <a:solidFill>
                  <a:schemeClr val="tx1"/>
                </a:solidFill>
                <a:highlight>
                  <a:srgbClr val="FFFF00"/>
                </a:highlight>
                <a:latin typeface="Arial" panose="020B0604020202020204" pitchFamily="34" charset="0"/>
                <a:cs typeface="Arial" panose="020B0604020202020204" pitchFamily="34" charset="0"/>
              </a:rPr>
              <a:t>2</a:t>
            </a:r>
            <a:r>
              <a:rPr lang="en-US" sz="900" dirty="0">
                <a:solidFill>
                  <a:schemeClr val="tx1"/>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2F06768B-94D8-4F1C-9123-BA0BF38AC259}"/>
              </a:ext>
            </a:extLst>
          </p:cNvPr>
          <p:cNvSpPr/>
          <p:nvPr/>
        </p:nvSpPr>
        <p:spPr>
          <a:xfrm>
            <a:off x="2293139" y="4218117"/>
            <a:ext cx="2278856" cy="3000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a:t>
            </a:r>
            <a:r>
              <a:rPr lang="en-US" sz="900" dirty="0">
                <a:solidFill>
                  <a:schemeClr val="tx1"/>
                </a:solidFill>
                <a:highlight>
                  <a:srgbClr val="FFFF00"/>
                </a:highlight>
                <a:latin typeface="Arial" panose="020B0604020202020204" pitchFamily="34" charset="0"/>
                <a:cs typeface="Arial" panose="020B0604020202020204" pitchFamily="34" charset="0"/>
              </a:rPr>
              <a:t>80</a:t>
            </a:r>
            <a:r>
              <a:rPr lang="en-US" sz="900" dirty="0">
                <a:solidFill>
                  <a:schemeClr val="tx1"/>
                </a:solidFill>
                <a:latin typeface="Arial" panose="020B0604020202020204" pitchFamily="34" charset="0"/>
                <a:cs typeface="Arial" panose="020B0604020202020204" pitchFamily="34" charset="0"/>
              </a:rPr>
              <a:t>%] of [w%] ≥ </a:t>
            </a:r>
            <a:r>
              <a:rPr lang="en-US" sz="900" dirty="0" err="1">
                <a:solidFill>
                  <a:schemeClr val="tx1"/>
                </a:solidFill>
                <a:latin typeface="Arial" panose="020B0604020202020204" pitchFamily="34" charset="0"/>
                <a:cs typeface="Arial" panose="020B0604020202020204" pitchFamily="34" charset="0"/>
              </a:rPr>
              <a:t>w%_TV</a:t>
            </a:r>
            <a:r>
              <a:rPr lang="en-US" sz="900" dirty="0">
                <a:solidFill>
                  <a:schemeClr val="tx1"/>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4D7B7DAE-8BC8-4C5F-B567-7BFB605D861C}"/>
              </a:ext>
            </a:extLst>
          </p:cNvPr>
          <p:cNvSpPr/>
          <p:nvPr/>
        </p:nvSpPr>
        <p:spPr>
          <a:xfrm>
            <a:off x="1316040" y="2462262"/>
            <a:ext cx="766881" cy="300038"/>
          </a:xfrm>
          <a:prstGeom prst="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rial" panose="020B0604020202020204" pitchFamily="34" charset="0"/>
                <a:cs typeface="Arial" panose="020B0604020202020204" pitchFamily="34" charset="0"/>
              </a:rPr>
              <a:t>112.5</a:t>
            </a:r>
          </a:p>
        </p:txBody>
      </p:sp>
      <p:sp>
        <p:nvSpPr>
          <p:cNvPr id="13" name="Rectangle 12">
            <a:extLst>
              <a:ext uri="{FF2B5EF4-FFF2-40B4-BE49-F238E27FC236}">
                <a16:creationId xmlns:a16="http://schemas.microsoft.com/office/drawing/2014/main" id="{85797917-83EA-4B1E-8306-B748CA545D90}"/>
              </a:ext>
            </a:extLst>
          </p:cNvPr>
          <p:cNvSpPr/>
          <p:nvPr/>
        </p:nvSpPr>
        <p:spPr>
          <a:xfrm>
            <a:off x="1314892" y="2899712"/>
            <a:ext cx="766881" cy="300038"/>
          </a:xfrm>
          <a:prstGeom prst="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rial" panose="020B0604020202020204" pitchFamily="34" charset="0"/>
                <a:cs typeface="Arial" panose="020B0604020202020204" pitchFamily="34" charset="0"/>
              </a:rPr>
              <a:t>98.5</a:t>
            </a:r>
          </a:p>
        </p:txBody>
      </p:sp>
      <p:sp>
        <p:nvSpPr>
          <p:cNvPr id="14" name="Rectangle 13">
            <a:extLst>
              <a:ext uri="{FF2B5EF4-FFF2-40B4-BE49-F238E27FC236}">
                <a16:creationId xmlns:a16="http://schemas.microsoft.com/office/drawing/2014/main" id="{4D4AC97A-5140-472A-AB07-0A9EA973A1A3}"/>
              </a:ext>
            </a:extLst>
          </p:cNvPr>
          <p:cNvSpPr/>
          <p:nvPr/>
        </p:nvSpPr>
        <p:spPr>
          <a:xfrm>
            <a:off x="1314892" y="3310695"/>
            <a:ext cx="766881" cy="300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rial" panose="020B0604020202020204" pitchFamily="34" charset="0"/>
                <a:cs typeface="Arial" panose="020B0604020202020204" pitchFamily="34" charset="0"/>
              </a:rPr>
              <a:t>0.321</a:t>
            </a:r>
          </a:p>
        </p:txBody>
      </p:sp>
      <p:sp>
        <p:nvSpPr>
          <p:cNvPr id="15" name="Rectangle 14">
            <a:extLst>
              <a:ext uri="{FF2B5EF4-FFF2-40B4-BE49-F238E27FC236}">
                <a16:creationId xmlns:a16="http://schemas.microsoft.com/office/drawing/2014/main" id="{ED3188EC-C093-4352-A74A-A18D856C5B25}"/>
              </a:ext>
            </a:extLst>
          </p:cNvPr>
          <p:cNvSpPr/>
          <p:nvPr/>
        </p:nvSpPr>
        <p:spPr>
          <a:xfrm>
            <a:off x="1316040" y="3756043"/>
            <a:ext cx="766881" cy="300038"/>
          </a:xfrm>
          <a:prstGeom prst="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rial" panose="020B0604020202020204" pitchFamily="34" charset="0"/>
                <a:cs typeface="Arial" panose="020B0604020202020204" pitchFamily="34" charset="0"/>
              </a:rPr>
              <a:t>138</a:t>
            </a:r>
          </a:p>
        </p:txBody>
      </p:sp>
      <p:sp>
        <p:nvSpPr>
          <p:cNvPr id="16" name="Rectangle 15">
            <a:extLst>
              <a:ext uri="{FF2B5EF4-FFF2-40B4-BE49-F238E27FC236}">
                <a16:creationId xmlns:a16="http://schemas.microsoft.com/office/drawing/2014/main" id="{9667DCEE-11CA-47E3-BB3B-AE21DB1B659B}"/>
              </a:ext>
            </a:extLst>
          </p:cNvPr>
          <p:cNvSpPr/>
          <p:nvPr/>
        </p:nvSpPr>
        <p:spPr>
          <a:xfrm>
            <a:off x="1316040" y="4218117"/>
            <a:ext cx="766881" cy="300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rial" panose="020B0604020202020204" pitchFamily="34" charset="0"/>
                <a:cs typeface="Arial" panose="020B0604020202020204" pitchFamily="34" charset="0"/>
              </a:rPr>
              <a:t>69.8</a:t>
            </a:r>
          </a:p>
        </p:txBody>
      </p:sp>
      <p:sp>
        <p:nvSpPr>
          <p:cNvPr id="18" name="TextBox 17">
            <a:extLst>
              <a:ext uri="{FF2B5EF4-FFF2-40B4-BE49-F238E27FC236}">
                <a16:creationId xmlns:a16="http://schemas.microsoft.com/office/drawing/2014/main" id="{846DEEDC-4CB2-46EE-A64C-A7920DC866FF}"/>
              </a:ext>
            </a:extLst>
          </p:cNvPr>
          <p:cNvSpPr txBox="1"/>
          <p:nvPr/>
        </p:nvSpPr>
        <p:spPr>
          <a:xfrm>
            <a:off x="4856663" y="1331402"/>
            <a:ext cx="3336980" cy="1061829"/>
          </a:xfrm>
          <a:prstGeom prst="rect">
            <a:avLst/>
          </a:prstGeom>
          <a:solidFill>
            <a:schemeClr val="bg1">
              <a:lumMod val="95000"/>
            </a:schemeClr>
          </a:solidFill>
          <a:ln w="6350">
            <a:solidFill>
              <a:schemeClr val="tx1"/>
            </a:solidFill>
          </a:ln>
        </p:spPr>
        <p:txBody>
          <a:bodyPr wrap="square" rtlCol="0">
            <a:spAutoFit/>
          </a:bodyPr>
          <a:lstStyle/>
          <a:p>
            <a:r>
              <a:rPr lang="en-US" sz="1050" b="1" dirty="0">
                <a:solidFill>
                  <a:srgbClr val="7030A0"/>
                </a:solidFill>
                <a:latin typeface="Arial" panose="020B0604020202020204" pitchFamily="34" charset="0"/>
                <a:cs typeface="Arial" panose="020B0604020202020204" pitchFamily="34" charset="0"/>
              </a:rPr>
              <a:t>CQI = Compaction Quality Index. </a:t>
            </a:r>
            <a:r>
              <a:rPr lang="en-US" sz="1050" dirty="0">
                <a:solidFill>
                  <a:srgbClr val="7030A0"/>
                </a:solidFill>
                <a:latin typeface="Arial" panose="020B0604020202020204" pitchFamily="34" charset="0"/>
                <a:cs typeface="Arial" panose="020B0604020202020204" pitchFamily="34" charset="0"/>
              </a:rPr>
              <a:t>CQI is a measure of the compaction quality in terms of the percentage of VIC measurement values (MVs) (e.g., XMV) greater than the target value (TV) and the variability of the MVs in terms of coefficient of variation (COV). CQI is higher for higher MVs and lower variability.</a:t>
            </a:r>
          </a:p>
        </p:txBody>
      </p:sp>
      <p:sp>
        <p:nvSpPr>
          <p:cNvPr id="19" name="TextBox 18">
            <a:extLst>
              <a:ext uri="{FF2B5EF4-FFF2-40B4-BE49-F238E27FC236}">
                <a16:creationId xmlns:a16="http://schemas.microsoft.com/office/drawing/2014/main" id="{CD0D96AD-02E9-43C8-A60D-8B764E3D3579}"/>
              </a:ext>
            </a:extLst>
          </p:cNvPr>
          <p:cNvSpPr txBox="1"/>
          <p:nvPr/>
        </p:nvSpPr>
        <p:spPr>
          <a:xfrm>
            <a:off x="4848848" y="5137983"/>
            <a:ext cx="3336980" cy="577081"/>
          </a:xfrm>
          <a:prstGeom prst="rect">
            <a:avLst/>
          </a:prstGeom>
          <a:solidFill>
            <a:schemeClr val="bg1">
              <a:lumMod val="95000"/>
            </a:schemeClr>
          </a:solidFill>
          <a:ln w="6350">
            <a:solidFill>
              <a:schemeClr val="tx1"/>
            </a:solidFill>
          </a:ln>
        </p:spPr>
        <p:txBody>
          <a:bodyPr wrap="square" rtlCol="0">
            <a:spAutoFit/>
          </a:bodyPr>
          <a:lstStyle/>
          <a:p>
            <a:r>
              <a:rPr lang="en-US" sz="1050" b="1" dirty="0">
                <a:solidFill>
                  <a:srgbClr val="7030A0"/>
                </a:solidFill>
                <a:latin typeface="Arial" panose="020B0604020202020204" pitchFamily="34" charset="0"/>
                <a:cs typeface="Arial" panose="020B0604020202020204" pitchFamily="34" charset="0"/>
              </a:rPr>
              <a:t>w% = Moisture Content.</a:t>
            </a:r>
            <a:r>
              <a:rPr lang="en-US" sz="1050" dirty="0">
                <a:solidFill>
                  <a:srgbClr val="7030A0"/>
                </a:solidFill>
                <a:latin typeface="Arial" panose="020B0604020202020204" pitchFamily="34" charset="0"/>
                <a:cs typeface="Arial" panose="020B0604020202020204" pitchFamily="34" charset="0"/>
              </a:rPr>
              <a:t> </a:t>
            </a:r>
            <a:r>
              <a:rPr lang="en-US" sz="1050" b="1" dirty="0">
                <a:solidFill>
                  <a:srgbClr val="7030A0"/>
                </a:solidFill>
                <a:latin typeface="Arial" panose="020B0604020202020204" pitchFamily="34" charset="0"/>
                <a:cs typeface="Arial" panose="020B0604020202020204" pitchFamily="34" charset="0"/>
              </a:rPr>
              <a:t>w% </a:t>
            </a:r>
            <a:r>
              <a:rPr lang="en-US" sz="1050" dirty="0">
                <a:solidFill>
                  <a:srgbClr val="7030A0"/>
                </a:solidFill>
                <a:latin typeface="Arial" panose="020B0604020202020204" pitchFamily="34" charset="0"/>
                <a:cs typeface="Arial" panose="020B0604020202020204" pitchFamily="34" charset="0"/>
              </a:rPr>
              <a:t>is determined from the VIC vision sensor kit and based on statistical calibration from laboratory samples. </a:t>
            </a:r>
          </a:p>
        </p:txBody>
      </p:sp>
      <p:sp>
        <p:nvSpPr>
          <p:cNvPr id="20" name="TextBox 19">
            <a:extLst>
              <a:ext uri="{FF2B5EF4-FFF2-40B4-BE49-F238E27FC236}">
                <a16:creationId xmlns:a16="http://schemas.microsoft.com/office/drawing/2014/main" id="{C0E55BE0-213D-47DA-A752-90E735376F46}"/>
              </a:ext>
            </a:extLst>
          </p:cNvPr>
          <p:cNvSpPr txBox="1"/>
          <p:nvPr/>
        </p:nvSpPr>
        <p:spPr>
          <a:xfrm>
            <a:off x="4848848" y="3846895"/>
            <a:ext cx="3336980" cy="1223412"/>
          </a:xfrm>
          <a:prstGeom prst="rect">
            <a:avLst/>
          </a:prstGeom>
          <a:solidFill>
            <a:schemeClr val="bg1">
              <a:lumMod val="95000"/>
            </a:schemeClr>
          </a:solidFill>
          <a:ln w="6350">
            <a:solidFill>
              <a:schemeClr val="tx1"/>
            </a:solidFill>
          </a:ln>
        </p:spPr>
        <p:txBody>
          <a:bodyPr wrap="square" rtlCol="0">
            <a:spAutoFit/>
          </a:bodyPr>
          <a:lstStyle/>
          <a:p>
            <a:r>
              <a:rPr lang="en-US" sz="1050" b="1" dirty="0" err="1">
                <a:solidFill>
                  <a:srgbClr val="7030A0"/>
                </a:solidFill>
                <a:latin typeface="Arial" panose="020B0604020202020204" pitchFamily="34" charset="0"/>
                <a:cs typeface="Arial" panose="020B0604020202020204" pitchFamily="34" charset="0"/>
              </a:rPr>
              <a:t>i</a:t>
            </a:r>
            <a:r>
              <a:rPr lang="en-US" sz="1050" b="1" dirty="0">
                <a:solidFill>
                  <a:srgbClr val="7030A0"/>
                </a:solidFill>
                <a:latin typeface="Arial" panose="020B0604020202020204" pitchFamily="34" charset="0"/>
                <a:cs typeface="Arial" panose="020B0604020202020204" pitchFamily="34" charset="0"/>
              </a:rPr>
              <a:t>-Score </a:t>
            </a:r>
            <a:r>
              <a:rPr lang="en-US" sz="1050" dirty="0">
                <a:solidFill>
                  <a:srgbClr val="7030A0"/>
                </a:solidFill>
                <a:latin typeface="Arial" panose="020B0604020202020204" pitchFamily="34" charset="0"/>
                <a:cs typeface="Arial" panose="020B0604020202020204" pitchFamily="34" charset="0"/>
              </a:rPr>
              <a:t>is a statistical measurement of a VIC measurement value (MV) (e.g., k-value) compared to the mean score within a map. An </a:t>
            </a:r>
            <a:r>
              <a:rPr lang="en-US" sz="1050" b="1" dirty="0" err="1">
                <a:solidFill>
                  <a:srgbClr val="7030A0"/>
                </a:solidFill>
                <a:latin typeface="Arial" panose="020B0604020202020204" pitchFamily="34" charset="0"/>
                <a:cs typeface="Arial" panose="020B0604020202020204" pitchFamily="34" charset="0"/>
              </a:rPr>
              <a:t>i</a:t>
            </a:r>
            <a:r>
              <a:rPr lang="en-US" sz="1050" dirty="0">
                <a:solidFill>
                  <a:srgbClr val="7030A0"/>
                </a:solidFill>
                <a:latin typeface="Arial" panose="020B0604020202020204" pitchFamily="34" charset="0"/>
                <a:cs typeface="Arial" panose="020B0604020202020204" pitchFamily="34" charset="0"/>
              </a:rPr>
              <a:t>-</a:t>
            </a:r>
            <a:r>
              <a:rPr lang="en-US" sz="1050" b="1" dirty="0">
                <a:solidFill>
                  <a:srgbClr val="7030A0"/>
                </a:solidFill>
                <a:latin typeface="Arial" panose="020B0604020202020204" pitchFamily="34" charset="0"/>
                <a:cs typeface="Arial" panose="020B0604020202020204" pitchFamily="34" charset="0"/>
              </a:rPr>
              <a:t>Score</a:t>
            </a:r>
            <a:r>
              <a:rPr lang="en-US" sz="1050" dirty="0">
                <a:solidFill>
                  <a:srgbClr val="7030A0"/>
                </a:solidFill>
                <a:latin typeface="Arial" panose="020B0604020202020204" pitchFamily="34" charset="0"/>
                <a:cs typeface="Arial" panose="020B0604020202020204" pitchFamily="34" charset="0"/>
              </a:rPr>
              <a:t> of 0 means the score is the same as the mean. An </a:t>
            </a:r>
            <a:r>
              <a:rPr lang="en-US" sz="1050" b="1" dirty="0" err="1">
                <a:solidFill>
                  <a:srgbClr val="7030A0"/>
                </a:solidFill>
                <a:latin typeface="Arial" panose="020B0604020202020204" pitchFamily="34" charset="0"/>
                <a:cs typeface="Arial" panose="020B0604020202020204" pitchFamily="34" charset="0"/>
              </a:rPr>
              <a:t>i</a:t>
            </a:r>
            <a:r>
              <a:rPr lang="en-US" sz="1050" b="1" dirty="0">
                <a:solidFill>
                  <a:srgbClr val="7030A0"/>
                </a:solidFill>
                <a:latin typeface="Arial" panose="020B0604020202020204" pitchFamily="34" charset="0"/>
                <a:cs typeface="Arial" panose="020B0604020202020204" pitchFamily="34" charset="0"/>
              </a:rPr>
              <a:t>-Score Blob </a:t>
            </a:r>
            <a:r>
              <a:rPr lang="en-US" sz="1050" dirty="0">
                <a:solidFill>
                  <a:srgbClr val="7030A0"/>
                </a:solidFill>
                <a:latin typeface="Arial" panose="020B0604020202020204" pitchFamily="34" charset="0"/>
                <a:cs typeface="Arial" panose="020B0604020202020204" pitchFamily="34" charset="0"/>
              </a:rPr>
              <a:t>is a contiguous (i.e., connected) group of MVs with an </a:t>
            </a:r>
            <a:r>
              <a:rPr lang="en-US" sz="1050" b="1" dirty="0" err="1">
                <a:solidFill>
                  <a:srgbClr val="7030A0"/>
                </a:solidFill>
                <a:latin typeface="Arial" panose="020B0604020202020204" pitchFamily="34" charset="0"/>
                <a:cs typeface="Arial" panose="020B0604020202020204" pitchFamily="34" charset="0"/>
              </a:rPr>
              <a:t>i</a:t>
            </a:r>
            <a:r>
              <a:rPr lang="en-US" sz="1050" dirty="0">
                <a:solidFill>
                  <a:srgbClr val="7030A0"/>
                </a:solidFill>
                <a:latin typeface="Arial" panose="020B0604020202020204" pitchFamily="34" charset="0"/>
                <a:cs typeface="Arial" panose="020B0604020202020204" pitchFamily="34" charset="0"/>
              </a:rPr>
              <a:t>-</a:t>
            </a:r>
            <a:r>
              <a:rPr lang="en-US" sz="1050" b="1" dirty="0">
                <a:solidFill>
                  <a:srgbClr val="7030A0"/>
                </a:solidFill>
                <a:latin typeface="Arial" panose="020B0604020202020204" pitchFamily="34" charset="0"/>
                <a:cs typeface="Arial" panose="020B0604020202020204" pitchFamily="34" charset="0"/>
              </a:rPr>
              <a:t>Score</a:t>
            </a:r>
            <a:r>
              <a:rPr lang="en-US" sz="1050" dirty="0">
                <a:solidFill>
                  <a:srgbClr val="7030A0"/>
                </a:solidFill>
                <a:latin typeface="Arial" panose="020B0604020202020204" pitchFamily="34" charset="0"/>
                <a:cs typeface="Arial" panose="020B0604020202020204" pitchFamily="34" charset="0"/>
              </a:rPr>
              <a:t> less than the target score value. </a:t>
            </a:r>
            <a:r>
              <a:rPr lang="en-US" sz="1050" b="1" dirty="0" err="1">
                <a:solidFill>
                  <a:srgbClr val="7030A0"/>
                </a:solidFill>
                <a:latin typeface="Arial" panose="020B0604020202020204" pitchFamily="34" charset="0"/>
                <a:cs typeface="Arial" panose="020B0604020202020204" pitchFamily="34" charset="0"/>
              </a:rPr>
              <a:t>i</a:t>
            </a:r>
            <a:r>
              <a:rPr lang="en-US" sz="1050" b="1" dirty="0">
                <a:solidFill>
                  <a:srgbClr val="7030A0"/>
                </a:solidFill>
                <a:latin typeface="Arial" panose="020B0604020202020204" pitchFamily="34" charset="0"/>
                <a:cs typeface="Arial" panose="020B0604020202020204" pitchFamily="34" charset="0"/>
              </a:rPr>
              <a:t>-Score Blobs</a:t>
            </a:r>
            <a:r>
              <a:rPr lang="en-US" sz="1050" dirty="0">
                <a:solidFill>
                  <a:srgbClr val="7030A0"/>
                </a:solidFill>
                <a:latin typeface="Arial" panose="020B0604020202020204" pitchFamily="34" charset="0"/>
                <a:cs typeface="Arial" panose="020B0604020202020204" pitchFamily="34" charset="0"/>
              </a:rPr>
              <a:t> show potential “bad” areas.</a:t>
            </a:r>
          </a:p>
        </p:txBody>
      </p:sp>
      <p:sp>
        <p:nvSpPr>
          <p:cNvPr id="21" name="TextBox 20">
            <a:extLst>
              <a:ext uri="{FF2B5EF4-FFF2-40B4-BE49-F238E27FC236}">
                <a16:creationId xmlns:a16="http://schemas.microsoft.com/office/drawing/2014/main" id="{2A2456C5-99D1-45E7-AE30-E08094670078}"/>
              </a:ext>
            </a:extLst>
          </p:cNvPr>
          <p:cNvSpPr txBox="1"/>
          <p:nvPr/>
        </p:nvSpPr>
        <p:spPr>
          <a:xfrm>
            <a:off x="4856663" y="3062314"/>
            <a:ext cx="3336980" cy="738664"/>
          </a:xfrm>
          <a:prstGeom prst="rect">
            <a:avLst/>
          </a:prstGeom>
          <a:solidFill>
            <a:schemeClr val="bg1">
              <a:lumMod val="95000"/>
            </a:schemeClr>
          </a:solidFill>
          <a:ln w="6350">
            <a:solidFill>
              <a:schemeClr val="tx1"/>
            </a:solidFill>
          </a:ln>
        </p:spPr>
        <p:txBody>
          <a:bodyPr wrap="square" rtlCol="0">
            <a:spAutoFit/>
          </a:bodyPr>
          <a:lstStyle/>
          <a:p>
            <a:r>
              <a:rPr lang="en-US" sz="1050" b="1" dirty="0">
                <a:solidFill>
                  <a:srgbClr val="7030A0"/>
                </a:solidFill>
                <a:latin typeface="Arial" panose="020B0604020202020204" pitchFamily="34" charset="0"/>
                <a:cs typeface="Arial" panose="020B0604020202020204" pitchFamily="34" charset="0"/>
              </a:rPr>
              <a:t>COV of MVs = Coefficient of Variation of the Measurement Values. </a:t>
            </a:r>
            <a:r>
              <a:rPr lang="en-US" sz="1050" dirty="0">
                <a:solidFill>
                  <a:srgbClr val="7030A0"/>
                </a:solidFill>
                <a:latin typeface="Arial" panose="020B0604020202020204" pitchFamily="34" charset="0"/>
                <a:cs typeface="Arial" panose="020B0604020202020204" pitchFamily="34" charset="0"/>
              </a:rPr>
              <a:t>COV is calculated as the standard deviation of the measurements divided by the average value.</a:t>
            </a:r>
          </a:p>
        </p:txBody>
      </p:sp>
      <p:sp>
        <p:nvSpPr>
          <p:cNvPr id="22" name="TextBox 21">
            <a:extLst>
              <a:ext uri="{FF2B5EF4-FFF2-40B4-BE49-F238E27FC236}">
                <a16:creationId xmlns:a16="http://schemas.microsoft.com/office/drawing/2014/main" id="{918F5C09-1B3C-4A44-B353-5FF619E32339}"/>
              </a:ext>
            </a:extLst>
          </p:cNvPr>
          <p:cNvSpPr txBox="1"/>
          <p:nvPr/>
        </p:nvSpPr>
        <p:spPr>
          <a:xfrm>
            <a:off x="4856663" y="2427841"/>
            <a:ext cx="3336980" cy="577081"/>
          </a:xfrm>
          <a:prstGeom prst="rect">
            <a:avLst/>
          </a:prstGeom>
          <a:solidFill>
            <a:schemeClr val="bg1">
              <a:lumMod val="95000"/>
            </a:schemeClr>
          </a:solidFill>
          <a:ln w="6350">
            <a:solidFill>
              <a:schemeClr val="tx1"/>
            </a:solidFill>
          </a:ln>
        </p:spPr>
        <p:txBody>
          <a:bodyPr wrap="square" rtlCol="0">
            <a:spAutoFit/>
          </a:bodyPr>
          <a:lstStyle/>
          <a:p>
            <a:r>
              <a:rPr lang="en-US" sz="1050" b="1" dirty="0">
                <a:solidFill>
                  <a:srgbClr val="7030A0"/>
                </a:solidFill>
                <a:latin typeface="Arial" panose="020B0604020202020204" pitchFamily="34" charset="0"/>
                <a:cs typeface="Arial" panose="020B0604020202020204" pitchFamily="34" charset="0"/>
              </a:rPr>
              <a:t>_% of MVs = </a:t>
            </a:r>
            <a:r>
              <a:rPr lang="en-US" sz="1050" dirty="0">
                <a:solidFill>
                  <a:srgbClr val="7030A0"/>
                </a:solidFill>
                <a:latin typeface="Arial" panose="020B0604020202020204" pitchFamily="34" charset="0"/>
                <a:cs typeface="Arial" panose="020B0604020202020204" pitchFamily="34" charset="0"/>
              </a:rPr>
              <a:t>Percentage of VIC measurement values (MVs) (e.g., XMV) greater than the target value (TV) for a map area.</a:t>
            </a:r>
          </a:p>
        </p:txBody>
      </p:sp>
    </p:spTree>
    <p:extLst>
      <p:ext uri="{BB962C8B-B14F-4D97-AF65-F5344CB8AC3E}">
        <p14:creationId xmlns:p14="http://schemas.microsoft.com/office/powerpoint/2010/main" val="362749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ECB23-3453-4405-B1F4-94F750B2ABE4}"/>
              </a:ext>
            </a:extLst>
          </p:cNvPr>
          <p:cNvSpPr>
            <a:spLocks noGrp="1"/>
          </p:cNvSpPr>
          <p:nvPr>
            <p:ph type="title"/>
          </p:nvPr>
        </p:nvSpPr>
        <p:spPr>
          <a:xfrm>
            <a:off x="198951" y="422136"/>
            <a:ext cx="5915585" cy="619749"/>
          </a:xfrm>
          <a:noFill/>
        </p:spPr>
        <p:txBody>
          <a:bodyPr>
            <a:normAutofit/>
          </a:bodyPr>
          <a:lstStyle/>
          <a:p>
            <a:r>
              <a:rPr lang="en-US" sz="1647" dirty="0">
                <a:solidFill>
                  <a:srgbClr val="0F2C53"/>
                </a:solidFill>
              </a:rPr>
              <a:t>Ingios Customizable Dashboard System for Compaction Quality Assessment (Compaction Intelligence Dashboard)</a:t>
            </a:r>
          </a:p>
        </p:txBody>
      </p:sp>
      <p:pic>
        <p:nvPicPr>
          <p:cNvPr id="1026" name="Picture 1" descr="Image result for microsoft cloud services">
            <a:extLst>
              <a:ext uri="{FF2B5EF4-FFF2-40B4-BE49-F238E27FC236}">
                <a16:creationId xmlns:a16="http://schemas.microsoft.com/office/drawing/2014/main" id="{01E1B2AF-3CED-4761-AD77-3496F64DF4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195" y="202018"/>
            <a:ext cx="1243854" cy="9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993177-D939-4BC1-847A-0F952B40649D}"/>
              </a:ext>
            </a:extLst>
          </p:cNvPr>
          <p:cNvPicPr>
            <a:picLocks noChangeAspect="1"/>
          </p:cNvPicPr>
          <p:nvPr/>
        </p:nvPicPr>
        <p:blipFill>
          <a:blip r:embed="rId3"/>
          <a:stretch>
            <a:fillRect/>
          </a:stretch>
        </p:blipFill>
        <p:spPr>
          <a:xfrm>
            <a:off x="5899699" y="380690"/>
            <a:ext cx="1681966" cy="575548"/>
          </a:xfrm>
          <a:prstGeom prst="rect">
            <a:avLst/>
          </a:prstGeom>
        </p:spPr>
      </p:pic>
      <p:pic>
        <p:nvPicPr>
          <p:cNvPr id="2" name="Picture 1">
            <a:extLst>
              <a:ext uri="{FF2B5EF4-FFF2-40B4-BE49-F238E27FC236}">
                <a16:creationId xmlns:a16="http://schemas.microsoft.com/office/drawing/2014/main" id="{E0B812A5-20D2-4927-BDE8-867705C391A8}"/>
              </a:ext>
            </a:extLst>
          </p:cNvPr>
          <p:cNvPicPr>
            <a:picLocks noChangeAspect="1"/>
          </p:cNvPicPr>
          <p:nvPr/>
        </p:nvPicPr>
        <p:blipFill rotWithShape="1">
          <a:blip r:embed="rId4"/>
          <a:srcRect b="2938"/>
          <a:stretch/>
        </p:blipFill>
        <p:spPr>
          <a:xfrm>
            <a:off x="0" y="1197167"/>
            <a:ext cx="9144000" cy="4992370"/>
          </a:xfrm>
          <a:prstGeom prst="rect">
            <a:avLst/>
          </a:prstGeom>
        </p:spPr>
      </p:pic>
    </p:spTree>
    <p:extLst>
      <p:ext uri="{BB962C8B-B14F-4D97-AF65-F5344CB8AC3E}">
        <p14:creationId xmlns:p14="http://schemas.microsoft.com/office/powerpoint/2010/main" val="3483324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784" y="470647"/>
            <a:ext cx="7714888" cy="1021641"/>
          </a:xfrm>
        </p:spPr>
        <p:txBody>
          <a:bodyPr>
            <a:noAutofit/>
          </a:bodyPr>
          <a:lstStyle/>
          <a:p>
            <a:pPr algn="ctr"/>
            <a:r>
              <a:rPr lang="en-US" sz="4235" b="1" dirty="0"/>
              <a:t>Ingios Dashboard – Mobile</a:t>
            </a:r>
            <a:endParaRPr lang="en-US" sz="3529" i="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258" y="6154804"/>
            <a:ext cx="1323359" cy="632565"/>
          </a:xfrm>
          <a:prstGeom prst="rect">
            <a:avLst/>
          </a:prstGeom>
        </p:spPr>
      </p:pic>
      <p:pic>
        <p:nvPicPr>
          <p:cNvPr id="3" name="Picture 2">
            <a:extLst>
              <a:ext uri="{FF2B5EF4-FFF2-40B4-BE49-F238E27FC236}">
                <a16:creationId xmlns:a16="http://schemas.microsoft.com/office/drawing/2014/main" id="{AEACDC99-4D2F-4E79-8A84-87AD288981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699" t="9951" r="63419" b="16528"/>
          <a:stretch/>
        </p:blipFill>
        <p:spPr>
          <a:xfrm>
            <a:off x="752832" y="1792773"/>
            <a:ext cx="3616396" cy="3611542"/>
          </a:xfrm>
          <a:prstGeom prst="rect">
            <a:avLst/>
          </a:prstGeom>
        </p:spPr>
      </p:pic>
      <p:pic>
        <p:nvPicPr>
          <p:cNvPr id="5" name="Picture 4">
            <a:extLst>
              <a:ext uri="{FF2B5EF4-FFF2-40B4-BE49-F238E27FC236}">
                <a16:creationId xmlns:a16="http://schemas.microsoft.com/office/drawing/2014/main" id="{2F367D64-81D8-4383-96A9-1DA31C3542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200" r="53894"/>
          <a:stretch/>
        </p:blipFill>
        <p:spPr>
          <a:xfrm>
            <a:off x="4310529" y="1882177"/>
            <a:ext cx="1785471" cy="3552262"/>
          </a:xfrm>
          <a:prstGeom prst="rect">
            <a:avLst/>
          </a:prstGeom>
        </p:spPr>
      </p:pic>
      <p:pic>
        <p:nvPicPr>
          <p:cNvPr id="6" name="Picture 5">
            <a:extLst>
              <a:ext uri="{FF2B5EF4-FFF2-40B4-BE49-F238E27FC236}">
                <a16:creationId xmlns:a16="http://schemas.microsoft.com/office/drawing/2014/main" id="{6FC8178D-D36E-420B-9E07-ADD0A6D286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41225" y="1912302"/>
            <a:ext cx="1885701" cy="3399574"/>
          </a:xfrm>
          <a:prstGeom prst="rect">
            <a:avLst/>
          </a:prstGeom>
        </p:spPr>
      </p:pic>
    </p:spTree>
    <p:extLst>
      <p:ext uri="{BB962C8B-B14F-4D97-AF65-F5344CB8AC3E}">
        <p14:creationId xmlns:p14="http://schemas.microsoft.com/office/powerpoint/2010/main" val="17548094"/>
      </p:ext>
    </p:extLst>
  </p:cSld>
  <p:clrMapOvr>
    <a:masterClrMapping/>
  </p:clrMapOvr>
</p:sld>
</file>

<file path=ppt/theme/theme1.xml><?xml version="1.0" encoding="utf-8"?>
<a:theme xmlns:a="http://schemas.openxmlformats.org/drawingml/2006/main" name="ISU_VisualID_PPT">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2060"/>
      </a:hlink>
      <a:folHlink>
        <a:srgbClr val="002060"/>
      </a:folHlink>
    </a:clrScheme>
    <a:fontScheme name="ISU_VisualID_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U_VisualID_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U_VisualID_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U_VisualID_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U_VisualID_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U_VisualID_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U_VisualID_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U_VisualID_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U_VisualID_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U_VisualID_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U_VisualID_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U_VisualID_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U_VisualID_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3975</TotalTime>
  <Words>2713</Words>
  <Application>Microsoft Office PowerPoint</Application>
  <PresentationFormat>On-screen Show (4:3)</PresentationFormat>
  <Paragraphs>636</Paragraphs>
  <Slides>22</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Arial Narrow</vt:lpstr>
      <vt:lpstr>Book Antiqua</vt:lpstr>
      <vt:lpstr>Calibri</vt:lpstr>
      <vt:lpstr>Calibri Light</vt:lpstr>
      <vt:lpstr>Consolas</vt:lpstr>
      <vt:lpstr>Cordia New</vt:lpstr>
      <vt:lpstr>Lucida Grande</vt:lpstr>
      <vt:lpstr>Times</vt:lpstr>
      <vt:lpstr>Times New Roman</vt:lpstr>
      <vt:lpstr>Wingdings</vt:lpstr>
      <vt:lpstr>ISU_VisualID_PPT</vt:lpstr>
      <vt:lpstr>Office Theme</vt:lpstr>
      <vt:lpstr>1_Office Theme</vt:lpstr>
      <vt:lpstr>Ingios Geotechnics, Inc.</vt:lpstr>
      <vt:lpstr>Ingios Geotechnics, Inc: Solutions</vt:lpstr>
      <vt:lpstr>PowerPoint Presentation</vt:lpstr>
      <vt:lpstr>PowerPoint Presentation</vt:lpstr>
      <vt:lpstr>Geo-materials are complex and highly variable</vt:lpstr>
      <vt:lpstr>PowerPoint Presentation</vt:lpstr>
      <vt:lpstr>Ingios is redefining quality compaction</vt:lpstr>
      <vt:lpstr>Ingios Customizable Dashboard System for Compaction Quality Assessment (Compaction Intelligence Dashboard)</vt:lpstr>
      <vt:lpstr>Ingios Dashboard – Mobile</vt:lpstr>
      <vt:lpstr>PowerPoint Presentation</vt:lpstr>
      <vt:lpstr>Ingios Modulus VIC System</vt:lpstr>
      <vt:lpstr>PowerPoint Presentation</vt:lpstr>
      <vt:lpstr>Ingios: Accelerated Testing System</vt:lpstr>
      <vt:lpstr>Tenets of measurement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White</dc:creator>
  <cp:lastModifiedBy>David White</cp:lastModifiedBy>
  <cp:revision>300</cp:revision>
  <cp:lastPrinted>2017-12-19T03:52:11Z</cp:lastPrinted>
  <dcterms:created xsi:type="dcterms:W3CDTF">2016-02-24T02:28:39Z</dcterms:created>
  <dcterms:modified xsi:type="dcterms:W3CDTF">2018-05-24T11:40:15Z</dcterms:modified>
</cp:coreProperties>
</file>